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64" r:id="rId5"/>
    <p:sldId id="266" r:id="rId6"/>
    <p:sldId id="265" r:id="rId7"/>
    <p:sldId id="267" r:id="rId8"/>
    <p:sldId id="268" r:id="rId9"/>
    <p:sldId id="269" r:id="rId10"/>
    <p:sldId id="270" r:id="rId11"/>
    <p:sldId id="271" r:id="rId12"/>
    <p:sldId id="261" r:id="rId13"/>
    <p:sldId id="262" r:id="rId14"/>
    <p:sldId id="272" r:id="rId15"/>
    <p:sldId id="273" r:id="rId16"/>
    <p:sldId id="274" r:id="rId17"/>
    <p:sldId id="275" r:id="rId18"/>
    <p:sldId id="283" r:id="rId19"/>
    <p:sldId id="282" r:id="rId20"/>
    <p:sldId id="290" r:id="rId21"/>
    <p:sldId id="291" r:id="rId22"/>
    <p:sldId id="292" r:id="rId23"/>
    <p:sldId id="276" r:id="rId24"/>
    <p:sldId id="277" r:id="rId25"/>
    <p:sldId id="278" r:id="rId26"/>
    <p:sldId id="279" r:id="rId27"/>
    <p:sldId id="280" r:id="rId28"/>
    <p:sldId id="281" r:id="rId29"/>
    <p:sldId id="293" r:id="rId30"/>
    <p:sldId id="284"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327" y="2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D8B12-2858-4557-A54C-07DAC56D2F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DEDF1D0-3942-433B-BC8E-538D4F8E75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769B697-D6F4-45B1-90E7-14370DAC98DC}"/>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5" name="Footer Placeholder 4">
            <a:extLst>
              <a:ext uri="{FF2B5EF4-FFF2-40B4-BE49-F238E27FC236}">
                <a16:creationId xmlns:a16="http://schemas.microsoft.com/office/drawing/2014/main" id="{499B8664-D2E6-45CD-A9A6-EED37B0EF2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64229B-1740-4328-B586-E6B51540F287}"/>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121951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3D46A-6224-4D57-BF10-B83D44E73D3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6401713-C457-4493-BC87-80BED53367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6744C8-B220-41D4-8AE8-33179CF87CD5}"/>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5" name="Footer Placeholder 4">
            <a:extLst>
              <a:ext uri="{FF2B5EF4-FFF2-40B4-BE49-F238E27FC236}">
                <a16:creationId xmlns:a16="http://schemas.microsoft.com/office/drawing/2014/main" id="{F9D1FD1D-A258-4942-82A5-1E0DF7C973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9F35FD-1074-4C59-BD1D-C0D40AC62F58}"/>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157462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CAA9D1-FB6B-476B-8133-4F77343BB66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539FAB-2BAF-4BFC-84DE-8ED8977C75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2B3FF6-C4EF-415C-A6F7-A78C989919FC}"/>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5" name="Footer Placeholder 4">
            <a:extLst>
              <a:ext uri="{FF2B5EF4-FFF2-40B4-BE49-F238E27FC236}">
                <a16:creationId xmlns:a16="http://schemas.microsoft.com/office/drawing/2014/main" id="{227EFD30-1937-4538-820A-40BE4900F2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B91C96-7D28-4A58-B1F4-B7ACF7F48B32}"/>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3371612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28F46-FEC0-410B-B4F4-4D7E35B5C0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47B8396-0F30-4406-9F31-5F8B6BDBD0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BEB780-C265-4538-8103-AF80AA6711AD}"/>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5" name="Footer Placeholder 4">
            <a:extLst>
              <a:ext uri="{FF2B5EF4-FFF2-40B4-BE49-F238E27FC236}">
                <a16:creationId xmlns:a16="http://schemas.microsoft.com/office/drawing/2014/main" id="{E1082E95-7B02-4D28-B0F7-7FBA45C9B4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AF4FB2-0229-4D74-B2AB-EEEA91FBE10F}"/>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1037456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25B9-BA8D-4805-979C-ED6525980C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D87A447-9188-4367-B016-16CBAD004B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F997B0-821B-4646-B05C-B5111708AC43}"/>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5" name="Footer Placeholder 4">
            <a:extLst>
              <a:ext uri="{FF2B5EF4-FFF2-40B4-BE49-F238E27FC236}">
                <a16:creationId xmlns:a16="http://schemas.microsoft.com/office/drawing/2014/main" id="{1D6D91D4-4A89-45EE-B298-D1D0FBB295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A10828-03E7-4A98-8332-D4EED0D68E6D}"/>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4038687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B3FDD-61DE-4C5C-A908-09972FB590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1CEBC6C-FB98-447E-9C89-4EFA341B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1776AC0-38D4-4106-B93F-71B6D0E520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95097A2-A818-42D1-A814-9E8D3C2EEB5E}"/>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6" name="Footer Placeholder 5">
            <a:extLst>
              <a:ext uri="{FF2B5EF4-FFF2-40B4-BE49-F238E27FC236}">
                <a16:creationId xmlns:a16="http://schemas.microsoft.com/office/drawing/2014/main" id="{0E78F544-B7A6-41D1-9CF7-55442FDB08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56A6BB-11DC-44A6-98D8-B8D8765BF030}"/>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397781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32E19-6DB7-43A2-8824-1CB86FD10B6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5F515A2-A5C4-423A-8E38-5264774D53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B89A3B-EA4D-47D6-8FCA-4D2D46A5E0A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4A14D52-5059-4159-9B78-ED5A41741A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43CA01-D611-480E-B4DB-CEB167F9CE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2CCCA58-7B41-4851-89BE-9FD385517D6F}"/>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8" name="Footer Placeholder 7">
            <a:extLst>
              <a:ext uri="{FF2B5EF4-FFF2-40B4-BE49-F238E27FC236}">
                <a16:creationId xmlns:a16="http://schemas.microsoft.com/office/drawing/2014/main" id="{F6E23515-648B-41B0-A3B1-1C98E4CA672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779A27D-B322-45DA-8501-3495156B9A6C}"/>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1104235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30F06-A9EA-46DC-BD9B-0B1A00CA8EC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0F23E7-4538-4FC1-AEA5-F066634EB7B2}"/>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4" name="Footer Placeholder 3">
            <a:extLst>
              <a:ext uri="{FF2B5EF4-FFF2-40B4-BE49-F238E27FC236}">
                <a16:creationId xmlns:a16="http://schemas.microsoft.com/office/drawing/2014/main" id="{8AF64FF0-BF3A-4A9F-A2B0-EA75A249F36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0503DA7-D4E5-48C4-A897-B0008A5E6666}"/>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1078281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5FF855-E856-4BA6-B049-C34AAE40EDA1}"/>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3" name="Footer Placeholder 2">
            <a:extLst>
              <a:ext uri="{FF2B5EF4-FFF2-40B4-BE49-F238E27FC236}">
                <a16:creationId xmlns:a16="http://schemas.microsoft.com/office/drawing/2014/main" id="{EB78A7F0-3EE5-4F38-95E1-CDFF812E63C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67D5E09-3167-4AA9-BD05-00B688284017}"/>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334029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348AB-4F51-46A7-960E-E47CABCEB5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E685966-953C-45E2-8CB3-6398F63684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CE75611-04A7-41A6-8487-54362CCB46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91975E-EEA7-4FDA-BAF0-A3D4D490DABA}"/>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6" name="Footer Placeholder 5">
            <a:extLst>
              <a:ext uri="{FF2B5EF4-FFF2-40B4-BE49-F238E27FC236}">
                <a16:creationId xmlns:a16="http://schemas.microsoft.com/office/drawing/2014/main" id="{3CA1B49A-35BC-44F0-A7AD-EB843BFF54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6C64DD-82A7-4C96-83B8-C39049301F36}"/>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3163951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0A84-4A04-448F-AC16-83A8A3D275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24825FB-37DF-4741-945C-59268D8D81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D10339D-C567-4641-8DA6-A378C2B4D2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8BB148-1A9D-4A1E-80FD-D4CBB9E17584}"/>
              </a:ext>
            </a:extLst>
          </p:cNvPr>
          <p:cNvSpPr>
            <a:spLocks noGrp="1"/>
          </p:cNvSpPr>
          <p:nvPr>
            <p:ph type="dt" sz="half" idx="10"/>
          </p:nvPr>
        </p:nvSpPr>
        <p:spPr/>
        <p:txBody>
          <a:bodyPr/>
          <a:lstStyle/>
          <a:p>
            <a:fld id="{8B1DA4E1-BA71-4278-9CEF-94D24EF0D28C}" type="datetimeFigureOut">
              <a:rPr lang="en-GB" smtClean="0"/>
              <a:t>16/09/2025</a:t>
            </a:fld>
            <a:endParaRPr lang="en-GB"/>
          </a:p>
        </p:txBody>
      </p:sp>
      <p:sp>
        <p:nvSpPr>
          <p:cNvPr id="6" name="Footer Placeholder 5">
            <a:extLst>
              <a:ext uri="{FF2B5EF4-FFF2-40B4-BE49-F238E27FC236}">
                <a16:creationId xmlns:a16="http://schemas.microsoft.com/office/drawing/2014/main" id="{5D2EA90D-23DE-418A-B7B6-AF9CF88C67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3C4852-4563-4E98-84A9-7AD837879EF6}"/>
              </a:ext>
            </a:extLst>
          </p:cNvPr>
          <p:cNvSpPr>
            <a:spLocks noGrp="1"/>
          </p:cNvSpPr>
          <p:nvPr>
            <p:ph type="sldNum" sz="quarter" idx="12"/>
          </p:nvPr>
        </p:nvSpPr>
        <p:spPr/>
        <p:txBody>
          <a:bodyPr/>
          <a:lstStyle/>
          <a:p>
            <a:fld id="{1EB49CDA-C3E1-4780-99A9-F17CF8FF0122}" type="slidenum">
              <a:rPr lang="en-GB" smtClean="0"/>
              <a:t>‹#›</a:t>
            </a:fld>
            <a:endParaRPr lang="en-GB"/>
          </a:p>
        </p:txBody>
      </p:sp>
    </p:spTree>
    <p:extLst>
      <p:ext uri="{BB962C8B-B14F-4D97-AF65-F5344CB8AC3E}">
        <p14:creationId xmlns:p14="http://schemas.microsoft.com/office/powerpoint/2010/main" val="3881908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645F35-20F4-443B-8216-371A5F202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2A07EE-462B-4C94-AFBD-81B50B363F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77C8C7-3C9B-4448-9E20-A241B6DC43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1DA4E1-BA71-4278-9CEF-94D24EF0D28C}" type="datetimeFigureOut">
              <a:rPr lang="en-GB" smtClean="0"/>
              <a:t>16/09/2025</a:t>
            </a:fld>
            <a:endParaRPr lang="en-GB"/>
          </a:p>
        </p:txBody>
      </p:sp>
      <p:sp>
        <p:nvSpPr>
          <p:cNvPr id="5" name="Footer Placeholder 4">
            <a:extLst>
              <a:ext uri="{FF2B5EF4-FFF2-40B4-BE49-F238E27FC236}">
                <a16:creationId xmlns:a16="http://schemas.microsoft.com/office/drawing/2014/main" id="{A9891B54-10C6-4F7D-BECD-07714BA7C8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7446364-6B32-4F96-9DCD-3D808CF8C1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B49CDA-C3E1-4780-99A9-F17CF8FF0122}" type="slidenum">
              <a:rPr lang="en-GB" smtClean="0"/>
              <a:t>‹#›</a:t>
            </a:fld>
            <a:endParaRPr lang="en-GB"/>
          </a:p>
        </p:txBody>
      </p:sp>
    </p:spTree>
    <p:extLst>
      <p:ext uri="{BB962C8B-B14F-4D97-AF65-F5344CB8AC3E}">
        <p14:creationId xmlns:p14="http://schemas.microsoft.com/office/powerpoint/2010/main" val="3105277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8" Type="http://schemas.openxmlformats.org/officeDocument/2006/relationships/hyperlink" Target="https://www.ofcom.org.uk/online-safety/illegal-and-harmful-content/ofcom-calls-on-tech-firms-to-make-online-world-safer-for-women-and-girls?utm_source=chatgpt.com" TargetMode="External"/><Relationship Id="rId3" Type="http://schemas.openxmlformats.org/officeDocument/2006/relationships/image" Target="../media/image2.PNG"/><Relationship Id="rId7" Type="http://schemas.openxmlformats.org/officeDocument/2006/relationships/hyperlink" Target="https://welshwomensaid.org.uk/news/how-online-spaces-are-fueling-misogyny-and-what-we-can-do-about-it/?utm_source=chatgpt.com"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childnet.com/" TargetMode="External"/><Relationship Id="rId5" Type="http://schemas.openxmlformats.org/officeDocument/2006/relationships/hyperlink" Target="https://www.internetmatters.org/" TargetMode="External"/><Relationship Id="rId4" Type="http://schemas.openxmlformats.org/officeDocument/2006/relationships/hyperlink" Target="https://www.everyonesinvited.uk/education?utm_source=chatgpt.com" TargetMode="External"/><Relationship Id="rId9" Type="http://schemas.openxmlformats.org/officeDocument/2006/relationships/hyperlink" Target="https://www.girlguiding.org.uk/what-we-do/blog/misogyny-online-safety-young-people/?utm_source=chatgpt.com"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4F5A5640-5783-4F0E-A242-84B6F77595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2887E454-49E9-4DB4-9527-5E4350AAFD9F}"/>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32974088-4F50-45B3-B7E0-8B74857EBE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EE9EEDFF-0F0F-42C6-B4D3-61CE57ABF20F}"/>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2" name="TextBox 1">
            <a:extLst>
              <a:ext uri="{FF2B5EF4-FFF2-40B4-BE49-F238E27FC236}">
                <a16:creationId xmlns:a16="http://schemas.microsoft.com/office/drawing/2014/main" id="{B27B47AB-0EAE-4B5F-A91F-E4E0D0154EA2}"/>
              </a:ext>
            </a:extLst>
          </p:cNvPr>
          <p:cNvSpPr txBox="1"/>
          <p:nvPr/>
        </p:nvSpPr>
        <p:spPr>
          <a:xfrm>
            <a:off x="845389" y="1302589"/>
            <a:ext cx="10593237" cy="1200329"/>
          </a:xfrm>
          <a:prstGeom prst="rect">
            <a:avLst/>
          </a:prstGeom>
          <a:noFill/>
        </p:spPr>
        <p:txBody>
          <a:bodyPr wrap="square" rtlCol="0">
            <a:spAutoFit/>
          </a:bodyPr>
          <a:lstStyle/>
          <a:p>
            <a:pPr algn="ctr"/>
            <a:r>
              <a:rPr lang="en-GB" sz="2400" b="1" dirty="0"/>
              <a:t>Parent Support Evening</a:t>
            </a:r>
          </a:p>
          <a:p>
            <a:pPr algn="ctr"/>
            <a:endParaRPr lang="en-GB" sz="2400" b="1" dirty="0"/>
          </a:p>
          <a:p>
            <a:pPr algn="ctr"/>
            <a:r>
              <a:rPr lang="en-GB" sz="2400" b="1" dirty="0"/>
              <a:t>Tackling Misogyny &amp; Incel Ideology at Home</a:t>
            </a:r>
          </a:p>
        </p:txBody>
      </p:sp>
    </p:spTree>
    <p:extLst>
      <p:ext uri="{BB962C8B-B14F-4D97-AF65-F5344CB8AC3E}">
        <p14:creationId xmlns:p14="http://schemas.microsoft.com/office/powerpoint/2010/main" val="1196135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85B6C-750A-B61B-8B16-E9AC53A7FDF9}"/>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1C43C4F0-D749-BB73-4497-CCE5BDFB32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44ABA703-7D9A-9BF0-352D-5D5622ABD950}"/>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07CB0B53-905C-F2AE-692A-96238CC180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954DE4E5-BA2D-2896-5D57-EED70EECA867}"/>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64F13AE6-AB0D-B0AC-050A-0AB94918C0B7}"/>
              </a:ext>
            </a:extLst>
          </p:cNvPr>
          <p:cNvSpPr txBox="1"/>
          <p:nvPr/>
        </p:nvSpPr>
        <p:spPr>
          <a:xfrm>
            <a:off x="491706" y="1081133"/>
            <a:ext cx="11360988" cy="3139321"/>
          </a:xfrm>
          <a:prstGeom prst="rect">
            <a:avLst/>
          </a:prstGeom>
          <a:noFill/>
        </p:spPr>
        <p:txBody>
          <a:bodyPr wrap="square">
            <a:spAutoFit/>
          </a:bodyPr>
          <a:lstStyle/>
          <a:p>
            <a:pPr>
              <a:buNone/>
            </a:pPr>
            <a:r>
              <a:rPr lang="en-GB" b="1" dirty="0"/>
              <a:t>Why Young People Might Fall for It:</a:t>
            </a:r>
          </a:p>
          <a:p>
            <a:pPr>
              <a:buFont typeface="Arial" panose="020B0604020202020204" pitchFamily="34" charset="0"/>
              <a:buChar char="•"/>
            </a:pPr>
            <a:r>
              <a:rPr lang="en-GB" dirty="0"/>
              <a:t>It seems harmless or rebellious</a:t>
            </a:r>
          </a:p>
          <a:p>
            <a:pPr>
              <a:buFont typeface="Arial" panose="020B0604020202020204" pitchFamily="34" charset="0"/>
              <a:buChar char="•"/>
            </a:pPr>
            <a:r>
              <a:rPr lang="en-GB" dirty="0"/>
              <a:t>It’s shared in meme formats that feel trendy or “cool”</a:t>
            </a:r>
          </a:p>
          <a:p>
            <a:pPr>
              <a:buFont typeface="Arial" panose="020B0604020202020204" pitchFamily="34" charset="0"/>
              <a:buChar char="•"/>
            </a:pPr>
            <a:r>
              <a:rPr lang="en-GB" dirty="0"/>
              <a:t>Calling it out makes them feel like they’re “overreacting”</a:t>
            </a:r>
          </a:p>
          <a:p>
            <a:pPr>
              <a:buFont typeface="Arial" panose="020B0604020202020204" pitchFamily="34" charset="0"/>
              <a:buChar char="•"/>
            </a:pPr>
            <a:r>
              <a:rPr lang="en-GB" dirty="0"/>
              <a:t>They may not realise it's part of a larger harmful ideology</a:t>
            </a:r>
          </a:p>
          <a:p>
            <a:pPr>
              <a:buNone/>
            </a:pPr>
            <a:br>
              <a:rPr lang="en-GB" dirty="0"/>
            </a:br>
            <a:endParaRPr lang="en-GB" dirty="0"/>
          </a:p>
          <a:p>
            <a:pPr>
              <a:buNone/>
            </a:pPr>
            <a:r>
              <a:rPr lang="en-GB" b="1" dirty="0"/>
              <a:t>What Parents Can Do:</a:t>
            </a:r>
          </a:p>
          <a:p>
            <a:pPr>
              <a:buFont typeface="Arial" panose="020B0604020202020204" pitchFamily="34" charset="0"/>
              <a:buChar char="•"/>
            </a:pPr>
            <a:r>
              <a:rPr lang="en-GB" b="1" dirty="0"/>
              <a:t>Ask questions</a:t>
            </a:r>
            <a:r>
              <a:rPr lang="en-GB" dirty="0"/>
              <a:t>: “What do you think that joke is really saying about women?”</a:t>
            </a:r>
          </a:p>
          <a:p>
            <a:pPr>
              <a:buFont typeface="Arial" panose="020B0604020202020204" pitchFamily="34" charset="0"/>
              <a:buChar char="•"/>
            </a:pPr>
            <a:r>
              <a:rPr lang="en-GB" b="1" dirty="0"/>
              <a:t>Encourage critical thinking</a:t>
            </a:r>
            <a:r>
              <a:rPr lang="en-GB" dirty="0"/>
              <a:t>: “If someone said that about your sister/friend, would it still be funny?”</a:t>
            </a:r>
          </a:p>
          <a:p>
            <a:pPr>
              <a:buFont typeface="Arial" panose="020B0604020202020204" pitchFamily="34" charset="0"/>
              <a:buChar char="•"/>
            </a:pPr>
            <a:r>
              <a:rPr lang="en-GB" b="1" dirty="0"/>
              <a:t>Explain context</a:t>
            </a:r>
            <a:r>
              <a:rPr lang="en-GB" dirty="0"/>
              <a:t>: Some jokes are rooted in prejudice, not humour.</a:t>
            </a:r>
          </a:p>
        </p:txBody>
      </p:sp>
    </p:spTree>
    <p:extLst>
      <p:ext uri="{BB962C8B-B14F-4D97-AF65-F5344CB8AC3E}">
        <p14:creationId xmlns:p14="http://schemas.microsoft.com/office/powerpoint/2010/main" val="1414668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DE820-CBDE-5500-70B3-323A0AAA794D}"/>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7B750F6A-3844-23DF-4FD5-647006E8D5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14DC075A-F779-03BB-C5BE-1E924B37B4C6}"/>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607A84A9-EFA4-90CB-F3CC-53741B2E16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488268CD-F180-0600-408D-9894F3461369}"/>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DD4A9563-586B-0F80-57A9-34DF9ACBA2BB}"/>
              </a:ext>
            </a:extLst>
          </p:cNvPr>
          <p:cNvSpPr txBox="1"/>
          <p:nvPr/>
        </p:nvSpPr>
        <p:spPr>
          <a:xfrm>
            <a:off x="320615" y="840491"/>
            <a:ext cx="11550770" cy="4247317"/>
          </a:xfrm>
          <a:prstGeom prst="rect">
            <a:avLst/>
          </a:prstGeom>
          <a:noFill/>
        </p:spPr>
        <p:txBody>
          <a:bodyPr wrap="square">
            <a:spAutoFit/>
          </a:bodyPr>
          <a:lstStyle/>
          <a:p>
            <a:pPr>
              <a:buNone/>
            </a:pPr>
            <a:r>
              <a:rPr lang="en-GB" b="1" dirty="0"/>
              <a:t>5. Lack of Context or Critical Thinking</a:t>
            </a:r>
          </a:p>
          <a:p>
            <a:pPr>
              <a:buFont typeface="Arial" panose="020B0604020202020204" pitchFamily="34" charset="0"/>
              <a:buChar char="•"/>
            </a:pPr>
            <a:r>
              <a:rPr lang="en-GB" dirty="0"/>
              <a:t>Young users may not have the </a:t>
            </a:r>
            <a:r>
              <a:rPr lang="en-GB" b="1" dirty="0"/>
              <a:t>media literacy</a:t>
            </a:r>
            <a:r>
              <a:rPr lang="en-GB" dirty="0"/>
              <a:t> skills to recognise manipulation, bias, or misinformation.</a:t>
            </a:r>
          </a:p>
          <a:p>
            <a:pPr>
              <a:buFont typeface="Arial" panose="020B0604020202020204" pitchFamily="34" charset="0"/>
              <a:buChar char="•"/>
            </a:pPr>
            <a:r>
              <a:rPr lang="en-GB" dirty="0"/>
              <a:t>Platforms rarely provide context or balance—they show </a:t>
            </a:r>
            <a:r>
              <a:rPr lang="en-GB" b="1" dirty="0"/>
              <a:t>more of what you already believe</a:t>
            </a:r>
            <a:r>
              <a:rPr lang="en-GB" dirty="0"/>
              <a:t>, deepening bias.</a:t>
            </a:r>
          </a:p>
          <a:p>
            <a:pPr>
              <a:buNone/>
            </a:pPr>
            <a:br>
              <a:rPr lang="en-GB" dirty="0"/>
            </a:br>
            <a:endParaRPr lang="en-GB" dirty="0"/>
          </a:p>
          <a:p>
            <a:pPr>
              <a:buNone/>
            </a:pPr>
            <a:r>
              <a:rPr lang="en-GB" b="1" dirty="0"/>
              <a:t>6. Anonymity &amp; Group Identity</a:t>
            </a:r>
          </a:p>
          <a:p>
            <a:pPr>
              <a:buFont typeface="Arial" panose="020B0604020202020204" pitchFamily="34" charset="0"/>
              <a:buChar char="•"/>
            </a:pPr>
            <a:r>
              <a:rPr lang="en-GB" dirty="0"/>
              <a:t>Forums like Reddit or Discord allow people to say things anonymously they wouldn't say in real life.</a:t>
            </a:r>
          </a:p>
          <a:p>
            <a:pPr>
              <a:buFont typeface="Arial" panose="020B0604020202020204" pitchFamily="34" charset="0"/>
              <a:buChar char="•"/>
            </a:pPr>
            <a:r>
              <a:rPr lang="en-GB" dirty="0"/>
              <a:t>Group dynamics and peer pressure encourage users to </a:t>
            </a:r>
            <a:r>
              <a:rPr lang="en-GB" b="1" dirty="0"/>
              <a:t>"outdo" each other</a:t>
            </a:r>
            <a:r>
              <a:rPr lang="en-GB" dirty="0"/>
              <a:t>, often leading to more extreme statements or actions.</a:t>
            </a:r>
          </a:p>
          <a:p>
            <a:pPr>
              <a:buNone/>
            </a:pPr>
            <a:br>
              <a:rPr lang="en-GB" dirty="0"/>
            </a:br>
            <a:endParaRPr lang="en-GB" dirty="0"/>
          </a:p>
          <a:p>
            <a:pPr>
              <a:buNone/>
            </a:pPr>
            <a:r>
              <a:rPr lang="en-GB" b="1" dirty="0"/>
              <a:t>Why Parents Should Care:</a:t>
            </a:r>
          </a:p>
          <a:p>
            <a:pPr>
              <a:buFont typeface="Arial" panose="020B0604020202020204" pitchFamily="34" charset="0"/>
              <a:buChar char="•"/>
            </a:pPr>
            <a:r>
              <a:rPr lang="en-GB" dirty="0"/>
              <a:t>Even “mainstream” platforms (YouTube, TikTok) can host or lead users toward radicalising content.</a:t>
            </a:r>
          </a:p>
          <a:p>
            <a:pPr>
              <a:buFont typeface="Arial" panose="020B0604020202020204" pitchFamily="34" charset="0"/>
              <a:buChar char="•"/>
            </a:pPr>
            <a:r>
              <a:rPr lang="en-GB" dirty="0"/>
              <a:t>A teen might start with “self-improvement” content and end up deep in the manosphere without even realising it.</a:t>
            </a:r>
          </a:p>
          <a:p>
            <a:pPr>
              <a:buFont typeface="Arial" panose="020B0604020202020204" pitchFamily="34" charset="0"/>
              <a:buChar char="•"/>
            </a:pPr>
            <a:r>
              <a:rPr lang="en-GB" dirty="0"/>
              <a:t>Understanding platform dynamics helps parents </a:t>
            </a:r>
            <a:r>
              <a:rPr lang="en-GB" b="1" dirty="0"/>
              <a:t>ask better questions</a:t>
            </a:r>
            <a:r>
              <a:rPr lang="en-GB" dirty="0"/>
              <a:t>, </a:t>
            </a:r>
            <a:r>
              <a:rPr lang="en-GB" b="1" dirty="0"/>
              <a:t>spot early signs</a:t>
            </a:r>
            <a:r>
              <a:rPr lang="en-GB" dirty="0"/>
              <a:t>, and </a:t>
            </a:r>
            <a:r>
              <a:rPr lang="en-GB" b="1" dirty="0"/>
              <a:t>guide safer usage</a:t>
            </a:r>
            <a:r>
              <a:rPr lang="en-GB" dirty="0"/>
              <a:t>.</a:t>
            </a:r>
          </a:p>
        </p:txBody>
      </p:sp>
    </p:spTree>
    <p:extLst>
      <p:ext uri="{BB962C8B-B14F-4D97-AF65-F5344CB8AC3E}">
        <p14:creationId xmlns:p14="http://schemas.microsoft.com/office/powerpoint/2010/main" val="1422693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4F5A5640-5783-4F0E-A242-84B6F77595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2887E454-49E9-4DB4-9527-5E4350AAFD9F}"/>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32974088-4F50-45B3-B7E0-8B74857EBE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EE9EEDFF-0F0F-42C6-B4D3-61CE57ABF20F}"/>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B837C58A-5153-53A2-0C40-D6FD7C621B9F}"/>
              </a:ext>
            </a:extLst>
          </p:cNvPr>
          <p:cNvSpPr txBox="1"/>
          <p:nvPr/>
        </p:nvSpPr>
        <p:spPr>
          <a:xfrm>
            <a:off x="293296" y="1179943"/>
            <a:ext cx="11768809" cy="3785652"/>
          </a:xfrm>
          <a:prstGeom prst="rect">
            <a:avLst/>
          </a:prstGeom>
          <a:noFill/>
        </p:spPr>
        <p:txBody>
          <a:bodyPr wrap="square">
            <a:spAutoFit/>
          </a:bodyPr>
          <a:lstStyle/>
          <a:p>
            <a:r>
              <a:rPr lang="en-GB" sz="2000" b="1" dirty="0"/>
              <a:t>Age-appropriateness</a:t>
            </a:r>
            <a:r>
              <a:rPr lang="en-GB" sz="2000" dirty="0"/>
              <a:t> – The misogyny, sexual frustration, and violence often linked to incel communities may be too explicit or complex for younger children. Educators must balance honesty with sensitivity.</a:t>
            </a:r>
          </a:p>
          <a:p>
            <a:r>
              <a:rPr lang="en-GB" sz="2000" b="1" dirty="0"/>
              <a:t>Normalisation risk </a:t>
            </a:r>
            <a:r>
              <a:rPr lang="en-GB" sz="2000" dirty="0"/>
              <a:t>– Simply introducing the topic without care could unintentionally spark curiosity or normalise harmful views.</a:t>
            </a:r>
          </a:p>
          <a:p>
            <a:r>
              <a:rPr lang="en-GB" sz="2000" b="1" dirty="0"/>
              <a:t>Abstract concepts </a:t>
            </a:r>
            <a:r>
              <a:rPr lang="en-GB" sz="2000" dirty="0"/>
              <a:t>– Ideas like online radicalisation, gender-based hate, and echo chambers can be difficult for children to grasp, especially if they lack context about relationships or internet subcultures. </a:t>
            </a:r>
          </a:p>
          <a:p>
            <a:r>
              <a:rPr lang="en-GB" sz="2000" b="1" dirty="0"/>
              <a:t>Emotional safety </a:t>
            </a:r>
            <a:r>
              <a:rPr lang="en-GB" sz="2000" dirty="0"/>
              <a:t>– Discussions of violence, hate speech, or self-loathing can be distressing. Teachers need to ensure children feel safe and supported. </a:t>
            </a:r>
          </a:p>
          <a:p>
            <a:r>
              <a:rPr lang="en-GB" sz="2000" b="1" dirty="0"/>
              <a:t>Parental and community concerns </a:t>
            </a:r>
            <a:r>
              <a:rPr lang="en-GB" sz="2000" dirty="0"/>
              <a:t>– Parents may see the topic as inappropriate or politically charged, making it hard for educators to address openly.</a:t>
            </a:r>
          </a:p>
          <a:p>
            <a:r>
              <a:rPr lang="en-GB" sz="2000" b="1" dirty="0"/>
              <a:t>Relevance and framing </a:t>
            </a:r>
            <a:r>
              <a:rPr lang="en-GB" sz="2000" dirty="0"/>
              <a:t>– Children may not yet encounter incel culture directly, so lessons must focus on broader themes (kindness, respect, online safety, critical thinking) without overemphasizing the label.</a:t>
            </a:r>
          </a:p>
        </p:txBody>
      </p:sp>
      <p:sp>
        <p:nvSpPr>
          <p:cNvPr id="4" name="TextBox 3">
            <a:extLst>
              <a:ext uri="{FF2B5EF4-FFF2-40B4-BE49-F238E27FC236}">
                <a16:creationId xmlns:a16="http://schemas.microsoft.com/office/drawing/2014/main" id="{DAA6ED0B-B8BE-D49B-BBAB-5575CA63D31F}"/>
              </a:ext>
            </a:extLst>
          </p:cNvPr>
          <p:cNvSpPr txBox="1"/>
          <p:nvPr/>
        </p:nvSpPr>
        <p:spPr>
          <a:xfrm>
            <a:off x="2639683" y="247602"/>
            <a:ext cx="7211683" cy="461665"/>
          </a:xfrm>
          <a:prstGeom prst="rect">
            <a:avLst/>
          </a:prstGeom>
          <a:noFill/>
        </p:spPr>
        <p:txBody>
          <a:bodyPr wrap="square" rtlCol="0">
            <a:spAutoFit/>
          </a:bodyPr>
          <a:lstStyle/>
          <a:p>
            <a:pPr algn="ctr"/>
            <a:r>
              <a:rPr lang="en-GB" sz="2400" b="1" dirty="0"/>
              <a:t>Teaching about this topic poses real issues!</a:t>
            </a:r>
          </a:p>
        </p:txBody>
      </p:sp>
    </p:spTree>
    <p:extLst>
      <p:ext uri="{BB962C8B-B14F-4D97-AF65-F5344CB8AC3E}">
        <p14:creationId xmlns:p14="http://schemas.microsoft.com/office/powerpoint/2010/main" val="2046550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4F5A5640-5783-4F0E-A242-84B6F77595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2887E454-49E9-4DB4-9527-5E4350AAFD9F}"/>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32974088-4F50-45B3-B7E0-8B74857EBE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EE9EEDFF-0F0F-42C6-B4D3-61CE57ABF20F}"/>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A83274D1-C278-1A38-0C28-24ABA9D55CEF}"/>
              </a:ext>
            </a:extLst>
          </p:cNvPr>
          <p:cNvSpPr txBox="1"/>
          <p:nvPr/>
        </p:nvSpPr>
        <p:spPr>
          <a:xfrm>
            <a:off x="329241" y="933498"/>
            <a:ext cx="11533517" cy="4401205"/>
          </a:xfrm>
          <a:prstGeom prst="rect">
            <a:avLst/>
          </a:prstGeom>
          <a:noFill/>
        </p:spPr>
        <p:txBody>
          <a:bodyPr wrap="square">
            <a:spAutoFit/>
          </a:bodyPr>
          <a:lstStyle/>
          <a:p>
            <a:r>
              <a:rPr lang="en-GB" sz="2000" b="1" dirty="0"/>
              <a:t>Spotting early signs </a:t>
            </a:r>
            <a:r>
              <a:rPr lang="en-GB" sz="2000" dirty="0"/>
              <a:t>– Parents may not recognise subtle shifts in language, humour, or online activity that suggest exposure to incel ideas.</a:t>
            </a:r>
          </a:p>
          <a:p>
            <a:r>
              <a:rPr lang="en-GB" sz="2000" b="1" dirty="0"/>
              <a:t>Taboo topics </a:t>
            </a:r>
            <a:r>
              <a:rPr lang="en-GB" sz="2000" dirty="0"/>
              <a:t>– Conversations about loneliness, sexuality, rejection, or misogyny can feel awkward or overwhelming for both parents and children.</a:t>
            </a:r>
          </a:p>
          <a:p>
            <a:r>
              <a:rPr lang="en-GB" sz="2000" b="1" dirty="0"/>
              <a:t>Resistance from teens </a:t>
            </a:r>
            <a:r>
              <a:rPr lang="en-GB" sz="2000" dirty="0"/>
              <a:t>– Adolescents might push back, seeing parents as out-of-touch or intrusive, which makes open discussion harder.</a:t>
            </a:r>
          </a:p>
          <a:p>
            <a:r>
              <a:rPr lang="en-GB" sz="2000" b="1" dirty="0"/>
              <a:t>Digital opacity </a:t>
            </a:r>
            <a:r>
              <a:rPr lang="en-GB" sz="2000" dirty="0"/>
              <a:t>– Online spaces where incel culture spreads (forums, subreddits, private groups) are often hidden, making it difficult for parents to monitor.</a:t>
            </a:r>
          </a:p>
          <a:p>
            <a:r>
              <a:rPr lang="en-GB" sz="2000" b="1" dirty="0"/>
              <a:t>Balancing protection and trust </a:t>
            </a:r>
            <a:r>
              <a:rPr lang="en-GB" sz="2000" dirty="0"/>
              <a:t>– Heavy-handed monitoring or bans can push kids further into secretive spaces, while too little oversight risks exposure.</a:t>
            </a:r>
          </a:p>
          <a:p>
            <a:r>
              <a:rPr lang="en-GB" sz="2000" b="1" dirty="0"/>
              <a:t>Addressing underlying needs </a:t>
            </a:r>
            <a:r>
              <a:rPr lang="en-GB" sz="2000" dirty="0"/>
              <a:t>– Incel culture often appeals to young people who feel isolated, insecure, or rejected. Parents may struggle to meet those emotional needs effectively.</a:t>
            </a:r>
          </a:p>
          <a:p>
            <a:r>
              <a:rPr lang="en-GB" sz="2000" b="1" dirty="0"/>
              <a:t>Parental knowledge gap </a:t>
            </a:r>
            <a:r>
              <a:rPr lang="en-GB" sz="2000" dirty="0"/>
              <a:t>– Many parents simply don’t understand the language, memes, or platforms tied to incel culture, so they miss important cues.</a:t>
            </a:r>
          </a:p>
        </p:txBody>
      </p:sp>
      <p:sp>
        <p:nvSpPr>
          <p:cNvPr id="4" name="TextBox 3">
            <a:extLst>
              <a:ext uri="{FF2B5EF4-FFF2-40B4-BE49-F238E27FC236}">
                <a16:creationId xmlns:a16="http://schemas.microsoft.com/office/drawing/2014/main" id="{3BD71C16-1D6E-A3D8-87EB-890A3D3E26BB}"/>
              </a:ext>
            </a:extLst>
          </p:cNvPr>
          <p:cNvSpPr txBox="1"/>
          <p:nvPr/>
        </p:nvSpPr>
        <p:spPr>
          <a:xfrm>
            <a:off x="2208362" y="370488"/>
            <a:ext cx="8945593" cy="461665"/>
          </a:xfrm>
          <a:prstGeom prst="rect">
            <a:avLst/>
          </a:prstGeom>
          <a:noFill/>
        </p:spPr>
        <p:txBody>
          <a:bodyPr wrap="square" rtlCol="0">
            <a:spAutoFit/>
          </a:bodyPr>
          <a:lstStyle/>
          <a:p>
            <a:r>
              <a:rPr lang="en-GB" sz="2400" dirty="0"/>
              <a:t>These are nothing compared to the challenges I face as a father!</a:t>
            </a:r>
          </a:p>
        </p:txBody>
      </p:sp>
    </p:spTree>
    <p:extLst>
      <p:ext uri="{BB962C8B-B14F-4D97-AF65-F5344CB8AC3E}">
        <p14:creationId xmlns:p14="http://schemas.microsoft.com/office/powerpoint/2010/main" val="638255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EDC1C-8CED-0B0C-48E0-FF3BA6A37773}"/>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E8ED6289-2B9D-CDC1-B555-D70FE1DAF7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C63FDBD3-263D-D676-B1FC-28E7BBA76303}"/>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7D725639-99AC-7D2C-B84C-25DD56ABA3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15D15155-9C72-E30E-7CD4-0436352EB8C7}"/>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62F0CFB7-AF6C-5F1E-1C1F-7C2A41DFD891}"/>
              </a:ext>
            </a:extLst>
          </p:cNvPr>
          <p:cNvSpPr txBox="1"/>
          <p:nvPr/>
        </p:nvSpPr>
        <p:spPr>
          <a:xfrm>
            <a:off x="474453" y="1081133"/>
            <a:ext cx="11404121" cy="3046988"/>
          </a:xfrm>
          <a:prstGeom prst="rect">
            <a:avLst/>
          </a:prstGeom>
          <a:noFill/>
        </p:spPr>
        <p:txBody>
          <a:bodyPr wrap="square">
            <a:spAutoFit/>
          </a:bodyPr>
          <a:lstStyle/>
          <a:p>
            <a:r>
              <a:rPr lang="en-GB" sz="2400" b="1" dirty="0"/>
              <a:t>Activity 1: Spot the Red Flags</a:t>
            </a:r>
          </a:p>
          <a:p>
            <a:r>
              <a:rPr lang="en-GB" sz="2400" dirty="0"/>
              <a:t>Read the scenario below. Identify any red flags or signs of misogyny or incel ideology:</a:t>
            </a:r>
          </a:p>
          <a:p>
            <a:endParaRPr lang="en-GB" sz="2400" dirty="0"/>
          </a:p>
          <a:p>
            <a:r>
              <a:rPr lang="en-GB" sz="2400" dirty="0"/>
              <a:t>Scenario: Your 15-year-old son suddenly starts spending hours alone online. He becomes irritable when asked about his time on the computer, makes comments about 'feminism ruining everything', and has started referring to girls at school as 'gold diggers’.</a:t>
            </a:r>
          </a:p>
          <a:p>
            <a:endParaRPr lang="en-GB" sz="2400" dirty="0"/>
          </a:p>
          <a:p>
            <a:r>
              <a:rPr lang="en-GB" sz="2400" dirty="0"/>
              <a:t>Discussion Prompt: What behaviours concern you? What might be influencing him?</a:t>
            </a:r>
          </a:p>
        </p:txBody>
      </p:sp>
    </p:spTree>
    <p:extLst>
      <p:ext uri="{BB962C8B-B14F-4D97-AF65-F5344CB8AC3E}">
        <p14:creationId xmlns:p14="http://schemas.microsoft.com/office/powerpoint/2010/main" val="2731959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0922A-0482-F97F-B4D4-F936984CF992}"/>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FCFCE3F7-043E-7506-A071-3823D0C303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4B99DC4F-E233-AFAA-AF82-F09FC503866D}"/>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1ADC24B7-D09C-14CF-DD36-FDB3D6CC73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CE47D1D1-88FE-6D5E-F4BA-AC271689E5A9}"/>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4124F326-1A1D-870E-C9DA-B418C9437391}"/>
              </a:ext>
            </a:extLst>
          </p:cNvPr>
          <p:cNvSpPr txBox="1"/>
          <p:nvPr/>
        </p:nvSpPr>
        <p:spPr>
          <a:xfrm>
            <a:off x="315040" y="416901"/>
            <a:ext cx="10981426" cy="2529539"/>
          </a:xfrm>
          <a:prstGeom prst="rect">
            <a:avLst/>
          </a:prstGeom>
          <a:noFill/>
        </p:spPr>
        <p:txBody>
          <a:bodyPr wrap="square">
            <a:spAutoFit/>
          </a:bodyPr>
          <a:lstStyle/>
          <a:p>
            <a:pPr algn="ctr">
              <a:lnSpc>
                <a:spcPct val="115000"/>
              </a:lnSpc>
              <a:spcBef>
                <a:spcPts val="2400"/>
              </a:spcBef>
              <a:buNone/>
            </a:pPr>
            <a:r>
              <a:rPr lang="en-US" sz="2400" b="1" kern="0" dirty="0">
                <a:effectLst/>
                <a:latin typeface="Calibri" panose="020F0502020204030204" pitchFamily="34" charset="0"/>
                <a:ea typeface="MS Gothic" panose="020B0609070205080204" pitchFamily="49" charset="-128"/>
                <a:cs typeface="Times New Roman" panose="02020603050405020304" pitchFamily="18" charset="0"/>
              </a:rPr>
              <a:t>Activity 1: Spot the Red Flags - Answer</a:t>
            </a:r>
            <a:endParaRPr lang="en-GB" sz="2400" b="1" kern="0" dirty="0">
              <a:effectLst/>
              <a:latin typeface="Calibri" panose="020F0502020204030204" pitchFamily="34" charset="0"/>
              <a:ea typeface="MS Gothic" panose="020B0609070205080204" pitchFamily="49" charset="-128"/>
              <a:cs typeface="Times New Roman" panose="02020603050405020304" pitchFamily="18" charset="0"/>
            </a:endParaRPr>
          </a:p>
          <a:p>
            <a:pPr>
              <a:lnSpc>
                <a:spcPct val="115000"/>
              </a:lnSpc>
              <a:spcAft>
                <a:spcPts val="1000"/>
              </a:spcAft>
              <a:buNone/>
            </a:pPr>
            <a:r>
              <a:rPr lang="en-US" sz="1800" dirty="0">
                <a:effectLst/>
                <a:latin typeface="Arial" panose="020B0604020202020204" pitchFamily="34" charset="0"/>
                <a:ea typeface="MS Mincho" panose="02020609040205080304" pitchFamily="49" charset="-128"/>
                <a:cs typeface="Times New Roman" panose="02020603050405020304" pitchFamily="18" charset="0"/>
              </a:rPr>
              <a:t>Red flags:</a:t>
            </a:r>
            <a:br>
              <a:rPr lang="en-US" sz="1800" dirty="0">
                <a:effectLst/>
                <a:latin typeface="Arial" panose="020B060402020202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 Isolation and secrecy about online use</a:t>
            </a:r>
            <a:br>
              <a:rPr lang="en-US" sz="1800" dirty="0">
                <a:effectLst/>
                <a:latin typeface="Arial" panose="020B060402020202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 Hostile language toward women</a:t>
            </a:r>
            <a:br>
              <a:rPr lang="en-US" sz="1800" dirty="0">
                <a:effectLst/>
                <a:latin typeface="Arial" panose="020B060402020202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 Use of misogynistic stereotypes ('gold diggers')</a:t>
            </a:r>
            <a:br>
              <a:rPr lang="en-US" sz="1800" dirty="0">
                <a:effectLst/>
                <a:latin typeface="Arial" panose="020B060402020202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 Rejection of feminism</a:t>
            </a:r>
          </a:p>
          <a:p>
            <a:pPr>
              <a:lnSpc>
                <a:spcPct val="115000"/>
              </a:lnSpc>
              <a:spcAft>
                <a:spcPts val="1000"/>
              </a:spcAft>
              <a:buNone/>
            </a:pPr>
            <a:r>
              <a:rPr lang="en-US" sz="1800" dirty="0">
                <a:effectLst/>
                <a:latin typeface="Arial" panose="020B0604020202020204" pitchFamily="34" charset="0"/>
                <a:ea typeface="MS Mincho" panose="02020609040205080304" pitchFamily="49" charset="-128"/>
                <a:cs typeface="Times New Roman" panose="02020603050405020304" pitchFamily="18" charset="0"/>
              </a:rPr>
              <a:t>Potential influences: misogynistic online influencers, incel or manosphere content, peer influence.</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p:txBody>
      </p:sp>
      <p:sp>
        <p:nvSpPr>
          <p:cNvPr id="6" name="TextBox 5">
            <a:extLst>
              <a:ext uri="{FF2B5EF4-FFF2-40B4-BE49-F238E27FC236}">
                <a16:creationId xmlns:a16="http://schemas.microsoft.com/office/drawing/2014/main" id="{A2902524-8967-0668-26A6-D93B6859AD97}"/>
              </a:ext>
            </a:extLst>
          </p:cNvPr>
          <p:cNvSpPr txBox="1"/>
          <p:nvPr/>
        </p:nvSpPr>
        <p:spPr>
          <a:xfrm>
            <a:off x="315040" y="3115739"/>
            <a:ext cx="11477007" cy="2308324"/>
          </a:xfrm>
          <a:prstGeom prst="rect">
            <a:avLst/>
          </a:prstGeom>
          <a:noFill/>
        </p:spPr>
        <p:txBody>
          <a:bodyPr wrap="square">
            <a:spAutoFit/>
          </a:bodyPr>
          <a:lstStyle/>
          <a:p>
            <a:pPr>
              <a:buNone/>
            </a:pPr>
            <a:r>
              <a:rPr lang="en-GB" b="1" dirty="0"/>
              <a:t>Influencers Known for These Themes</a:t>
            </a:r>
          </a:p>
          <a:p>
            <a:pPr>
              <a:buNone/>
            </a:pPr>
            <a:r>
              <a:rPr lang="en-GB" i="1" dirty="0"/>
              <a:t>Note: Mention of these individuals is for awareness and education—many are controversial or banned from major platforms for policy violations.</a:t>
            </a:r>
            <a:endParaRPr lang="en-GB" dirty="0"/>
          </a:p>
          <a:p>
            <a:pPr>
              <a:buNone/>
            </a:pPr>
            <a:r>
              <a:rPr lang="en-GB" b="1" dirty="0"/>
              <a:t>1. Andrew Tate</a:t>
            </a:r>
          </a:p>
          <a:p>
            <a:pPr>
              <a:buFont typeface="Arial" panose="020B0604020202020204" pitchFamily="34" charset="0"/>
              <a:buChar char="•"/>
            </a:pPr>
            <a:r>
              <a:rPr lang="en-GB" dirty="0"/>
              <a:t>Frequently uses hostile and reductive language about women.</a:t>
            </a:r>
          </a:p>
          <a:p>
            <a:pPr>
              <a:buFont typeface="Arial" panose="020B0604020202020204" pitchFamily="34" charset="0"/>
              <a:buChar char="•"/>
            </a:pPr>
            <a:r>
              <a:rPr lang="en-GB" dirty="0"/>
              <a:t>Dismisses feminism and promotes traditional male dominance.</a:t>
            </a:r>
          </a:p>
          <a:p>
            <a:pPr>
              <a:buFont typeface="Arial" panose="020B0604020202020204" pitchFamily="34" charset="0"/>
              <a:buChar char="•"/>
            </a:pPr>
            <a:r>
              <a:rPr lang="en-GB" dirty="0"/>
              <a:t>Content often appeals to young men feeling insecure or “left out.”</a:t>
            </a:r>
          </a:p>
          <a:p>
            <a:pPr>
              <a:buFont typeface="Arial" panose="020B0604020202020204" pitchFamily="34" charset="0"/>
              <a:buChar char="•"/>
            </a:pPr>
            <a:r>
              <a:rPr lang="en-GB" dirty="0"/>
              <a:t>Promotes “us vs them” mentality (men vs women, weak vs alpha).</a:t>
            </a:r>
          </a:p>
        </p:txBody>
      </p:sp>
    </p:spTree>
    <p:extLst>
      <p:ext uri="{BB962C8B-B14F-4D97-AF65-F5344CB8AC3E}">
        <p14:creationId xmlns:p14="http://schemas.microsoft.com/office/powerpoint/2010/main" val="678243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C654D-E90C-2533-B4A9-F6AF967DE8C4}"/>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E5272797-E279-C214-4D7B-DD1D549EFA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C43A9978-E2F4-C2FC-0D26-BCA1AFA01C7C}"/>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FC1AB981-E377-C115-FEF1-78A8135559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2DF47975-39C5-6C03-E2FD-FB2331380D82}"/>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022F261A-77BE-7565-A160-A26F5B1F9A47}"/>
              </a:ext>
            </a:extLst>
          </p:cNvPr>
          <p:cNvSpPr txBox="1"/>
          <p:nvPr/>
        </p:nvSpPr>
        <p:spPr>
          <a:xfrm>
            <a:off x="276045" y="1171156"/>
            <a:ext cx="11378242" cy="3693319"/>
          </a:xfrm>
          <a:prstGeom prst="rect">
            <a:avLst/>
          </a:prstGeom>
          <a:noFill/>
        </p:spPr>
        <p:txBody>
          <a:bodyPr wrap="square">
            <a:spAutoFit/>
          </a:bodyPr>
          <a:lstStyle/>
          <a:p>
            <a:pPr>
              <a:buNone/>
            </a:pPr>
            <a:r>
              <a:rPr lang="en-GB" b="1" dirty="0"/>
              <a:t>2. </a:t>
            </a:r>
            <a:r>
              <a:rPr lang="en-GB" b="1" dirty="0" err="1"/>
              <a:t>Sneako</a:t>
            </a:r>
            <a:endParaRPr lang="en-GB" b="1" dirty="0"/>
          </a:p>
          <a:p>
            <a:pPr>
              <a:buFont typeface="Arial" panose="020B0604020202020204" pitchFamily="34" charset="0"/>
              <a:buChar char="•"/>
            </a:pPr>
            <a:r>
              <a:rPr lang="en-GB" dirty="0"/>
              <a:t>Known for promoting red pill ideology.</a:t>
            </a:r>
          </a:p>
          <a:p>
            <a:pPr>
              <a:buFont typeface="Arial" panose="020B0604020202020204" pitchFamily="34" charset="0"/>
              <a:buChar char="•"/>
            </a:pPr>
            <a:r>
              <a:rPr lang="en-GB" dirty="0"/>
              <a:t>Often supports anti-feminist views and conspiracy theories.</a:t>
            </a:r>
          </a:p>
          <a:p>
            <a:pPr>
              <a:buFont typeface="Arial" panose="020B0604020202020204" pitchFamily="34" charset="0"/>
              <a:buChar char="•"/>
            </a:pPr>
            <a:r>
              <a:rPr lang="en-GB" dirty="0"/>
              <a:t>Has spoken against modern relationships and female empowerment.</a:t>
            </a:r>
          </a:p>
          <a:p>
            <a:pPr>
              <a:buFont typeface="Arial" panose="020B0604020202020204" pitchFamily="34" charset="0"/>
              <a:buChar char="•"/>
            </a:pPr>
            <a:endParaRPr lang="en-GB" dirty="0"/>
          </a:p>
          <a:p>
            <a:pPr>
              <a:buNone/>
            </a:pPr>
            <a:r>
              <a:rPr lang="en-GB" b="1" dirty="0"/>
              <a:t>3. Fresh &amp; Fit Podcast (Myron Gaines &amp; Walter Weekes)</a:t>
            </a:r>
          </a:p>
          <a:p>
            <a:pPr>
              <a:buFont typeface="Arial" panose="020B0604020202020204" pitchFamily="34" charset="0"/>
              <a:buChar char="•"/>
            </a:pPr>
            <a:r>
              <a:rPr lang="en-GB" dirty="0"/>
              <a:t>Host controversial debates with women guests, often in a combative tone.</a:t>
            </a:r>
          </a:p>
          <a:p>
            <a:pPr>
              <a:buFont typeface="Arial" panose="020B0604020202020204" pitchFamily="34" charset="0"/>
              <a:buChar char="•"/>
            </a:pPr>
            <a:r>
              <a:rPr lang="en-GB" dirty="0"/>
              <a:t>Promote the idea that women are hypergamous and untrustworthy.</a:t>
            </a:r>
          </a:p>
          <a:p>
            <a:pPr>
              <a:buFont typeface="Arial" panose="020B0604020202020204" pitchFamily="34" charset="0"/>
              <a:buChar char="•"/>
            </a:pPr>
            <a:r>
              <a:rPr lang="en-GB" dirty="0"/>
              <a:t>Frame feminism as a threat to masculinity and traditional gender roles.</a:t>
            </a:r>
          </a:p>
          <a:p>
            <a:pPr>
              <a:buFont typeface="Arial" panose="020B0604020202020204" pitchFamily="34" charset="0"/>
              <a:buChar char="•"/>
            </a:pPr>
            <a:endParaRPr lang="en-GB" dirty="0"/>
          </a:p>
          <a:p>
            <a:pPr>
              <a:buNone/>
            </a:pPr>
            <a:r>
              <a:rPr lang="en-GB" b="1" dirty="0"/>
              <a:t>4. Some anonymous manosphere figures on Reddit, 4chan, or Discord:</a:t>
            </a:r>
          </a:p>
          <a:p>
            <a:pPr>
              <a:buFont typeface="Arial" panose="020B0604020202020204" pitchFamily="34" charset="0"/>
              <a:buChar char="•"/>
            </a:pPr>
            <a:r>
              <a:rPr lang="en-GB" dirty="0"/>
              <a:t>Use avatars or fake names to create secrecy.</a:t>
            </a:r>
          </a:p>
          <a:p>
            <a:pPr>
              <a:buFont typeface="Arial" panose="020B0604020202020204" pitchFamily="34" charset="0"/>
              <a:buChar char="•"/>
            </a:pPr>
            <a:r>
              <a:rPr lang="en-GB" dirty="0"/>
              <a:t>Promote extreme ideologies while avoiding platform bans.</a:t>
            </a:r>
          </a:p>
        </p:txBody>
      </p:sp>
    </p:spTree>
    <p:extLst>
      <p:ext uri="{BB962C8B-B14F-4D97-AF65-F5344CB8AC3E}">
        <p14:creationId xmlns:p14="http://schemas.microsoft.com/office/powerpoint/2010/main" val="3008652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A9BDB-C0CC-C903-FFA0-AE5CD72455D4}"/>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F8118445-BB49-A980-88F8-E13803BDB5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C461C7C5-8837-FCB7-45B0-5BE2A36EF2F6}"/>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E16FC586-D004-B69E-0287-9E3D908D32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130257E5-C79E-0135-B9EC-7A8F30796B39}"/>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4" name="TextBox 3">
            <a:extLst>
              <a:ext uri="{FF2B5EF4-FFF2-40B4-BE49-F238E27FC236}">
                <a16:creationId xmlns:a16="http://schemas.microsoft.com/office/drawing/2014/main" id="{8100A706-0BF1-2936-353F-D47101D4B53B}"/>
              </a:ext>
            </a:extLst>
          </p:cNvPr>
          <p:cNvSpPr txBox="1"/>
          <p:nvPr/>
        </p:nvSpPr>
        <p:spPr>
          <a:xfrm>
            <a:off x="336429" y="894157"/>
            <a:ext cx="11248845" cy="3693319"/>
          </a:xfrm>
          <a:prstGeom prst="rect">
            <a:avLst/>
          </a:prstGeom>
          <a:noFill/>
        </p:spPr>
        <p:txBody>
          <a:bodyPr wrap="square">
            <a:spAutoFit/>
          </a:bodyPr>
          <a:lstStyle/>
          <a:p>
            <a:pPr>
              <a:buNone/>
            </a:pPr>
            <a:r>
              <a:rPr lang="en-GB" b="1" dirty="0"/>
              <a:t>Influencer Archetypes to Watch Out For (Even if Names Change)</a:t>
            </a:r>
          </a:p>
          <a:p>
            <a:pPr>
              <a:buFont typeface="Arial" panose="020B0604020202020204" pitchFamily="34" charset="0"/>
              <a:buChar char="•"/>
            </a:pPr>
            <a:r>
              <a:rPr lang="en-GB" b="1" dirty="0"/>
              <a:t>“Red Pill Gurus”</a:t>
            </a:r>
            <a:r>
              <a:rPr lang="en-GB" dirty="0"/>
              <a:t>: Claim to reveal “the truth” about women, dating, and gender roles.</a:t>
            </a:r>
          </a:p>
          <a:p>
            <a:pPr>
              <a:buFont typeface="Arial" panose="020B0604020202020204" pitchFamily="34" charset="0"/>
              <a:buChar char="•"/>
            </a:pPr>
            <a:r>
              <a:rPr lang="en-GB" b="1" dirty="0"/>
              <a:t>“Alpha Male Coaches”</a:t>
            </a:r>
            <a:r>
              <a:rPr lang="en-GB" dirty="0"/>
              <a:t>: Sell courses on “dominance,” attraction, or emotional suppression.</a:t>
            </a:r>
          </a:p>
          <a:p>
            <a:pPr>
              <a:buFont typeface="Arial" panose="020B0604020202020204" pitchFamily="34" charset="0"/>
              <a:buChar char="•"/>
            </a:pPr>
            <a:r>
              <a:rPr lang="en-GB" b="1" dirty="0"/>
              <a:t>“Edgy Meme Lords”</a:t>
            </a:r>
            <a:r>
              <a:rPr lang="en-GB" dirty="0"/>
              <a:t>: Use humour, satire, or trolling to spread misogynistic messages without accountability.</a:t>
            </a:r>
          </a:p>
          <a:p>
            <a:pPr>
              <a:buFont typeface="Arial" panose="020B0604020202020204" pitchFamily="34" charset="0"/>
              <a:buChar char="•"/>
            </a:pPr>
            <a:r>
              <a:rPr lang="en-GB" b="1" dirty="0"/>
              <a:t>“Victim Narrators”</a:t>
            </a:r>
            <a:r>
              <a:rPr lang="en-GB" dirty="0"/>
              <a:t>: Claim men are the true victims of feminism and society.</a:t>
            </a:r>
          </a:p>
          <a:p>
            <a:pPr>
              <a:buNone/>
            </a:pPr>
            <a:br>
              <a:rPr lang="en-GB" dirty="0"/>
            </a:br>
            <a:endParaRPr lang="en-GB" dirty="0"/>
          </a:p>
          <a:p>
            <a:pPr>
              <a:buNone/>
            </a:pPr>
            <a:r>
              <a:rPr lang="en-GB" b="1" dirty="0"/>
              <a:t>Red Flags in Their Content</a:t>
            </a:r>
          </a:p>
          <a:p>
            <a:pPr>
              <a:buFont typeface="Arial" panose="020B0604020202020204" pitchFamily="34" charset="0"/>
              <a:buChar char="•"/>
            </a:pPr>
            <a:r>
              <a:rPr lang="en-GB" dirty="0"/>
              <a:t>Mocking or blaming women for personal failures</a:t>
            </a:r>
          </a:p>
          <a:p>
            <a:pPr>
              <a:buFont typeface="Arial" panose="020B0604020202020204" pitchFamily="34" charset="0"/>
              <a:buChar char="•"/>
            </a:pPr>
            <a:r>
              <a:rPr lang="en-GB" dirty="0"/>
              <a:t>Claims that “modern women are broken” or “used up”</a:t>
            </a:r>
          </a:p>
          <a:p>
            <a:pPr>
              <a:buFont typeface="Arial" panose="020B0604020202020204" pitchFamily="34" charset="0"/>
              <a:buChar char="•"/>
            </a:pPr>
            <a:r>
              <a:rPr lang="en-GB" dirty="0"/>
              <a:t>Promoting “male-only spaces” to avoid “female influence”</a:t>
            </a:r>
          </a:p>
          <a:p>
            <a:pPr>
              <a:buFont typeface="Arial" panose="020B0604020202020204" pitchFamily="34" charset="0"/>
              <a:buChar char="•"/>
            </a:pPr>
            <a:r>
              <a:rPr lang="en-GB" dirty="0"/>
              <a:t>Vilifying feminism as a “cancer” or “lie”</a:t>
            </a:r>
          </a:p>
          <a:p>
            <a:pPr>
              <a:buFont typeface="Arial" panose="020B0604020202020204" pitchFamily="34" charset="0"/>
              <a:buChar char="•"/>
            </a:pPr>
            <a:r>
              <a:rPr lang="en-GB" dirty="0"/>
              <a:t>Preaching detachment or emotional isolation from women</a:t>
            </a:r>
          </a:p>
        </p:txBody>
      </p:sp>
    </p:spTree>
    <p:extLst>
      <p:ext uri="{BB962C8B-B14F-4D97-AF65-F5344CB8AC3E}">
        <p14:creationId xmlns:p14="http://schemas.microsoft.com/office/powerpoint/2010/main" val="4096501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DAB1F-DFA8-5DAD-98A6-2E91E81A9AD7}"/>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47C6F5AD-0657-39E2-7B38-4BC229E93E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2B66BBBD-4B6F-AEB7-C2F8-AC3980323FE7}"/>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09146539-3393-7AEB-54DF-7CA8798FA6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FA52F4CF-4263-063B-7558-976967DF9BD7}"/>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DB88154F-24E8-F401-6A66-20967A3074E9}"/>
              </a:ext>
            </a:extLst>
          </p:cNvPr>
          <p:cNvSpPr txBox="1"/>
          <p:nvPr/>
        </p:nvSpPr>
        <p:spPr>
          <a:xfrm>
            <a:off x="234351" y="188087"/>
            <a:ext cx="11723298" cy="5693866"/>
          </a:xfrm>
          <a:prstGeom prst="rect">
            <a:avLst/>
          </a:prstGeom>
          <a:noFill/>
        </p:spPr>
        <p:txBody>
          <a:bodyPr wrap="square">
            <a:spAutoFit/>
          </a:bodyPr>
          <a:lstStyle/>
          <a:p>
            <a:pPr algn="ctr">
              <a:buNone/>
            </a:pPr>
            <a:r>
              <a:rPr lang="en-GB" sz="2000" b="1" dirty="0"/>
              <a:t>Warning Signs a Child May Be Affected by Misogynistic or Incel Culture</a:t>
            </a:r>
          </a:p>
          <a:p>
            <a:pPr algn="ctr">
              <a:buNone/>
            </a:pPr>
            <a:r>
              <a:rPr lang="en-GB" sz="2000" b="1" dirty="0"/>
              <a:t>For Boys</a:t>
            </a:r>
          </a:p>
          <a:p>
            <a:pPr>
              <a:buNone/>
            </a:pPr>
            <a:endParaRPr lang="en-GB" b="1" dirty="0"/>
          </a:p>
          <a:p>
            <a:pPr>
              <a:buNone/>
            </a:pPr>
            <a:r>
              <a:rPr lang="en-GB" dirty="0"/>
              <a:t>They may become victims by </a:t>
            </a:r>
            <a:r>
              <a:rPr lang="en-GB" b="1" dirty="0"/>
              <a:t>adopting harmful beliefs</a:t>
            </a:r>
            <a:r>
              <a:rPr lang="en-GB" dirty="0"/>
              <a:t> or being pulled into radicalised online communities.</a:t>
            </a:r>
          </a:p>
          <a:p>
            <a:pPr>
              <a:buNone/>
            </a:pPr>
            <a:r>
              <a:rPr lang="en-GB" b="1" dirty="0"/>
              <a:t>Emotional and Behavioural Changes:</a:t>
            </a:r>
          </a:p>
          <a:p>
            <a:pPr>
              <a:buFont typeface="Arial" panose="020B0604020202020204" pitchFamily="34" charset="0"/>
              <a:buChar char="•"/>
            </a:pPr>
            <a:r>
              <a:rPr lang="en-GB" dirty="0"/>
              <a:t>Sudden </a:t>
            </a:r>
            <a:r>
              <a:rPr lang="en-GB" b="1" dirty="0"/>
              <a:t>hostility or disrespect toward women and girls</a:t>
            </a:r>
            <a:endParaRPr lang="en-GB" dirty="0"/>
          </a:p>
          <a:p>
            <a:pPr>
              <a:buFont typeface="Arial" panose="020B0604020202020204" pitchFamily="34" charset="0"/>
              <a:buChar char="•"/>
            </a:pPr>
            <a:r>
              <a:rPr lang="en-GB" dirty="0"/>
              <a:t>Using slurs or </a:t>
            </a:r>
            <a:r>
              <a:rPr lang="en-GB" b="1" dirty="0"/>
              <a:t>stereotypes like “feminazi,” “</a:t>
            </a:r>
            <a:r>
              <a:rPr lang="en-GB" b="1" dirty="0" err="1"/>
              <a:t>simp</a:t>
            </a:r>
            <a:r>
              <a:rPr lang="en-GB" b="1" dirty="0"/>
              <a:t>,” “gold digger,” or “Chad”</a:t>
            </a:r>
            <a:endParaRPr lang="en-GB" dirty="0"/>
          </a:p>
          <a:p>
            <a:pPr>
              <a:buFont typeface="Arial" panose="020B0604020202020204" pitchFamily="34" charset="0"/>
              <a:buChar char="•"/>
            </a:pPr>
            <a:r>
              <a:rPr lang="en-GB" b="1" dirty="0"/>
              <a:t>Dismissiveness toward feminism</a:t>
            </a:r>
            <a:r>
              <a:rPr lang="en-GB" dirty="0"/>
              <a:t> or equality conversations</a:t>
            </a:r>
          </a:p>
          <a:p>
            <a:pPr>
              <a:buFont typeface="Arial" panose="020B0604020202020204" pitchFamily="34" charset="0"/>
              <a:buChar char="•"/>
            </a:pPr>
            <a:r>
              <a:rPr lang="en-GB" dirty="0"/>
              <a:t>Becoming </a:t>
            </a:r>
            <a:r>
              <a:rPr lang="en-GB" b="1" dirty="0"/>
              <a:t>increasingly withdrawn</a:t>
            </a:r>
            <a:r>
              <a:rPr lang="en-GB" dirty="0"/>
              <a:t>, secretive, or spending long periods online—especially at night</a:t>
            </a:r>
          </a:p>
          <a:p>
            <a:pPr>
              <a:buFont typeface="Arial" panose="020B0604020202020204" pitchFamily="34" charset="0"/>
              <a:buChar char="•"/>
            </a:pPr>
            <a:r>
              <a:rPr lang="en-GB" b="1" dirty="0"/>
              <a:t>Refusing to engage</a:t>
            </a:r>
            <a:r>
              <a:rPr lang="en-GB" dirty="0"/>
              <a:t> with mixed-gender activities or conversations</a:t>
            </a:r>
          </a:p>
          <a:p>
            <a:pPr>
              <a:buFont typeface="Arial" panose="020B0604020202020204" pitchFamily="34" charset="0"/>
              <a:buChar char="•"/>
            </a:pPr>
            <a:r>
              <a:rPr lang="en-GB" b="1" dirty="0"/>
              <a:t>Fixation on masculinity</a:t>
            </a:r>
            <a:r>
              <a:rPr lang="en-GB" dirty="0"/>
              <a:t>, dominance, or “alpha” behaviour</a:t>
            </a:r>
          </a:p>
          <a:p>
            <a:pPr>
              <a:buFont typeface="Arial" panose="020B0604020202020204" pitchFamily="34" charset="0"/>
              <a:buChar char="•"/>
            </a:pPr>
            <a:r>
              <a:rPr lang="en-GB" dirty="0"/>
              <a:t>Saying things like:</a:t>
            </a:r>
          </a:p>
          <a:p>
            <a:pPr>
              <a:buFont typeface="Arial" panose="020B0604020202020204" pitchFamily="34" charset="0"/>
              <a:buChar char="•"/>
            </a:pPr>
            <a:r>
              <a:rPr lang="en-GB" dirty="0"/>
              <a:t>“Nice guys always finish last.”</a:t>
            </a:r>
            <a:br>
              <a:rPr lang="en-GB" dirty="0"/>
            </a:br>
            <a:r>
              <a:rPr lang="en-GB" dirty="0"/>
              <a:t>“Girls only care about looks or money.”</a:t>
            </a:r>
            <a:br>
              <a:rPr lang="en-GB" dirty="0"/>
            </a:br>
            <a:r>
              <a:rPr lang="en-GB" dirty="0"/>
              <a:t>“Feminism ruined everything.”</a:t>
            </a:r>
          </a:p>
          <a:p>
            <a:pPr>
              <a:buNone/>
            </a:pPr>
            <a:r>
              <a:rPr lang="en-GB" b="1" dirty="0"/>
              <a:t>Online Behaviour:</a:t>
            </a:r>
          </a:p>
          <a:p>
            <a:pPr>
              <a:buFont typeface="Arial" panose="020B0604020202020204" pitchFamily="34" charset="0"/>
              <a:buChar char="•"/>
            </a:pPr>
            <a:r>
              <a:rPr lang="en-GB" dirty="0"/>
              <a:t>Subscribing to influencers known for anti-woman views (e.g., Andrew Tate)</a:t>
            </a:r>
          </a:p>
          <a:p>
            <a:pPr>
              <a:buFont typeface="Arial" panose="020B0604020202020204" pitchFamily="34" charset="0"/>
              <a:buChar char="•"/>
            </a:pPr>
            <a:r>
              <a:rPr lang="en-GB" dirty="0"/>
              <a:t>Participating in or lurking on forums like Reddit's red pill spaces, incel sites, or Discord groups promoting “manosphere” ideas</a:t>
            </a:r>
          </a:p>
          <a:p>
            <a:pPr>
              <a:buFont typeface="Arial" panose="020B0604020202020204" pitchFamily="34" charset="0"/>
              <a:buChar char="•"/>
            </a:pPr>
            <a:r>
              <a:rPr lang="en-GB" dirty="0"/>
              <a:t>Sharing or saving </a:t>
            </a:r>
            <a:r>
              <a:rPr lang="en-GB" b="1" dirty="0"/>
              <a:t>dark humour, sexist memes</a:t>
            </a:r>
            <a:r>
              <a:rPr lang="en-GB" dirty="0"/>
              <a:t>, or content mocking women</a:t>
            </a:r>
          </a:p>
        </p:txBody>
      </p:sp>
    </p:spTree>
    <p:extLst>
      <p:ext uri="{BB962C8B-B14F-4D97-AF65-F5344CB8AC3E}">
        <p14:creationId xmlns:p14="http://schemas.microsoft.com/office/powerpoint/2010/main" val="6978645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DD9FB-CFAA-E4ED-429C-E354BB8688A2}"/>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85DD96A0-DEC4-5F0E-A8D3-FB686C1DE1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46EBC083-1CB9-67BC-EAC8-FCEC2215DAE9}"/>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6642D407-12F9-4756-2704-199DCE3EC4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9A12903A-7468-57EA-0150-ABCC565170ED}"/>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EBAF1ED9-04FB-F31B-F75D-E210EA4B277A}"/>
              </a:ext>
            </a:extLst>
          </p:cNvPr>
          <p:cNvSpPr txBox="1"/>
          <p:nvPr/>
        </p:nvSpPr>
        <p:spPr>
          <a:xfrm>
            <a:off x="241539" y="340159"/>
            <a:ext cx="11550507" cy="4801314"/>
          </a:xfrm>
          <a:prstGeom prst="rect">
            <a:avLst/>
          </a:prstGeom>
          <a:noFill/>
        </p:spPr>
        <p:txBody>
          <a:bodyPr wrap="square">
            <a:spAutoFit/>
          </a:bodyPr>
          <a:lstStyle/>
          <a:p>
            <a:pPr algn="ctr">
              <a:buNone/>
            </a:pPr>
            <a:r>
              <a:rPr lang="en-GB" b="1" dirty="0"/>
              <a:t>For Girls</a:t>
            </a:r>
          </a:p>
          <a:p>
            <a:pPr>
              <a:buNone/>
            </a:pPr>
            <a:endParaRPr lang="en-GB" b="1" dirty="0"/>
          </a:p>
          <a:p>
            <a:pPr>
              <a:buNone/>
            </a:pPr>
            <a:r>
              <a:rPr lang="en-GB" dirty="0"/>
              <a:t>They may become victims by </a:t>
            </a:r>
            <a:r>
              <a:rPr lang="en-GB" b="1" dirty="0"/>
              <a:t>internalising misogyny</a:t>
            </a:r>
            <a:r>
              <a:rPr lang="en-GB" dirty="0"/>
              <a:t>, tolerating abusive behaviour, or losing self-esteem.</a:t>
            </a:r>
          </a:p>
          <a:p>
            <a:pPr>
              <a:buNone/>
            </a:pPr>
            <a:r>
              <a:rPr lang="en-GB" b="1" dirty="0"/>
              <a:t>Emotional and Behavioural Changes:</a:t>
            </a:r>
          </a:p>
          <a:p>
            <a:pPr>
              <a:buFont typeface="Arial" panose="020B0604020202020204" pitchFamily="34" charset="0"/>
              <a:buChar char="•"/>
            </a:pPr>
            <a:r>
              <a:rPr lang="en-GB" dirty="0"/>
              <a:t>Sudden drop in </a:t>
            </a:r>
            <a:r>
              <a:rPr lang="en-GB" b="1" dirty="0"/>
              <a:t>self-worth or confidence</a:t>
            </a:r>
            <a:r>
              <a:rPr lang="en-GB" dirty="0"/>
              <a:t>, especially about appearance</a:t>
            </a:r>
          </a:p>
          <a:p>
            <a:pPr>
              <a:buFont typeface="Arial" panose="020B0604020202020204" pitchFamily="34" charset="0"/>
              <a:buChar char="•"/>
            </a:pPr>
            <a:r>
              <a:rPr lang="en-GB" dirty="0"/>
              <a:t>Believing or saying things like:</a:t>
            </a:r>
          </a:p>
          <a:p>
            <a:pPr>
              <a:buFont typeface="Arial" panose="020B0604020202020204" pitchFamily="34" charset="0"/>
              <a:buChar char="•"/>
            </a:pPr>
            <a:r>
              <a:rPr lang="en-GB" dirty="0"/>
              <a:t>“I’m not like other girls.”</a:t>
            </a:r>
            <a:br>
              <a:rPr lang="en-GB" dirty="0"/>
            </a:br>
            <a:r>
              <a:rPr lang="en-GB" dirty="0"/>
              <a:t>“Feminists are too sensitive.”</a:t>
            </a:r>
            <a:br>
              <a:rPr lang="en-GB" dirty="0"/>
            </a:br>
            <a:r>
              <a:rPr lang="en-GB" dirty="0"/>
              <a:t>“Girls are too emotional.”</a:t>
            </a:r>
          </a:p>
          <a:p>
            <a:pPr>
              <a:buFont typeface="Arial" panose="020B0604020202020204" pitchFamily="34" charset="0"/>
              <a:buChar char="•"/>
            </a:pPr>
            <a:r>
              <a:rPr lang="en-GB" dirty="0"/>
              <a:t>Tolerating or </a:t>
            </a:r>
            <a:r>
              <a:rPr lang="en-GB" b="1" dirty="0"/>
              <a:t>defending controlling or toxic behaviour</a:t>
            </a:r>
            <a:r>
              <a:rPr lang="en-GB" dirty="0"/>
              <a:t> in friendships or dating</a:t>
            </a:r>
          </a:p>
          <a:p>
            <a:pPr>
              <a:buFont typeface="Arial" panose="020B0604020202020204" pitchFamily="34" charset="0"/>
              <a:buChar char="•"/>
            </a:pPr>
            <a:r>
              <a:rPr lang="en-GB" dirty="0"/>
              <a:t>Being </a:t>
            </a:r>
            <a:r>
              <a:rPr lang="en-GB" b="1" dirty="0"/>
              <a:t>overly critical</a:t>
            </a:r>
            <a:r>
              <a:rPr lang="en-GB" dirty="0"/>
              <a:t> of other girls (shaming, calling others “sluts” or “pick-me girls”)</a:t>
            </a:r>
          </a:p>
          <a:p>
            <a:pPr>
              <a:buFont typeface="Arial" panose="020B0604020202020204" pitchFamily="34" charset="0"/>
              <a:buChar char="•"/>
            </a:pPr>
            <a:r>
              <a:rPr lang="en-GB" b="1" dirty="0"/>
              <a:t>Changing behaviour to please boys</a:t>
            </a:r>
            <a:r>
              <a:rPr lang="en-GB" dirty="0"/>
              <a:t> or gain approval from male peers</a:t>
            </a:r>
          </a:p>
          <a:p>
            <a:pPr>
              <a:buFont typeface="Arial" panose="020B0604020202020204" pitchFamily="34" charset="0"/>
              <a:buChar char="•"/>
            </a:pPr>
            <a:endParaRPr lang="en-GB" dirty="0"/>
          </a:p>
          <a:p>
            <a:pPr>
              <a:buNone/>
            </a:pPr>
            <a:r>
              <a:rPr lang="en-GB" b="1" dirty="0"/>
              <a:t>Online Behaviour:</a:t>
            </a:r>
          </a:p>
          <a:p>
            <a:pPr>
              <a:buFont typeface="Arial" panose="020B0604020202020204" pitchFamily="34" charset="0"/>
              <a:buChar char="•"/>
            </a:pPr>
            <a:r>
              <a:rPr lang="en-GB" dirty="0"/>
              <a:t>Following influencers who promote beauty at any cost, submission, or “tradwife” ideals</a:t>
            </a:r>
          </a:p>
          <a:p>
            <a:pPr>
              <a:buFont typeface="Arial" panose="020B0604020202020204" pitchFamily="34" charset="0"/>
              <a:buChar char="•"/>
            </a:pPr>
            <a:r>
              <a:rPr lang="en-GB" dirty="0"/>
              <a:t>Sharing misogynistic or </a:t>
            </a:r>
            <a:r>
              <a:rPr lang="en-GB" b="1" dirty="0"/>
              <a:t>self-deprecating memes</a:t>
            </a:r>
            <a:endParaRPr lang="en-GB" dirty="0"/>
          </a:p>
          <a:p>
            <a:pPr>
              <a:buFont typeface="Arial" panose="020B0604020202020204" pitchFamily="34" charset="0"/>
              <a:buChar char="•"/>
            </a:pPr>
            <a:r>
              <a:rPr lang="en-GB" dirty="0"/>
              <a:t>Engaging in content that </a:t>
            </a:r>
            <a:r>
              <a:rPr lang="en-GB" b="1" dirty="0"/>
              <a:t>glorifies male dominance or traditional gender roles</a:t>
            </a:r>
            <a:endParaRPr lang="en-GB" dirty="0"/>
          </a:p>
        </p:txBody>
      </p:sp>
    </p:spTree>
    <p:extLst>
      <p:ext uri="{BB962C8B-B14F-4D97-AF65-F5344CB8AC3E}">
        <p14:creationId xmlns:p14="http://schemas.microsoft.com/office/powerpoint/2010/main" val="307580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4F5A5640-5783-4F0E-A242-84B6F77595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2887E454-49E9-4DB4-9527-5E4350AAFD9F}"/>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32974088-4F50-45B3-B7E0-8B74857EBE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EE9EEDFF-0F0F-42C6-B4D3-61CE57ABF20F}"/>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738807B4-F11F-4264-B02C-03838C747170}"/>
              </a:ext>
            </a:extLst>
          </p:cNvPr>
          <p:cNvSpPr txBox="1"/>
          <p:nvPr/>
        </p:nvSpPr>
        <p:spPr>
          <a:xfrm>
            <a:off x="1574320" y="1348928"/>
            <a:ext cx="10071339" cy="2554545"/>
          </a:xfrm>
          <a:prstGeom prst="rect">
            <a:avLst/>
          </a:prstGeom>
          <a:noFill/>
        </p:spPr>
        <p:txBody>
          <a:bodyPr wrap="square">
            <a:spAutoFit/>
          </a:bodyPr>
          <a:lstStyle/>
          <a:p>
            <a:r>
              <a:rPr lang="en-GB" sz="3200" dirty="0"/>
              <a:t>•	Outline session goals:</a:t>
            </a:r>
          </a:p>
          <a:p>
            <a:pPr lvl="1"/>
            <a:r>
              <a:rPr lang="en-GB" sz="3200" dirty="0"/>
              <a:t>o	Understand misogyny and incel ideology</a:t>
            </a:r>
          </a:p>
          <a:p>
            <a:pPr lvl="1"/>
            <a:r>
              <a:rPr lang="en-GB" sz="3200" dirty="0"/>
              <a:t>o	Recognise signs in young people</a:t>
            </a:r>
          </a:p>
          <a:p>
            <a:pPr lvl="1"/>
            <a:r>
              <a:rPr lang="en-GB" sz="3200" dirty="0"/>
              <a:t>o	Learn intervention strategies</a:t>
            </a:r>
          </a:p>
          <a:p>
            <a:pPr lvl="1"/>
            <a:r>
              <a:rPr lang="en-GB" sz="3200" dirty="0"/>
              <a:t>o	Access support resources</a:t>
            </a:r>
          </a:p>
        </p:txBody>
      </p:sp>
    </p:spTree>
    <p:extLst>
      <p:ext uri="{BB962C8B-B14F-4D97-AF65-F5344CB8AC3E}">
        <p14:creationId xmlns:p14="http://schemas.microsoft.com/office/powerpoint/2010/main" val="1233811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05E98-62E0-F9AB-0381-9C6E2EF3E2CC}"/>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396FEA2C-EC22-88EA-4FAC-46BF0BB386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B7F25352-CAB0-17BF-F1C4-C742CC278C09}"/>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C5AF3CBB-9537-412C-C52E-7590483A67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DA9C336B-4889-25C6-1AA7-7CBC073D8E54}"/>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4" name="TextBox 3">
            <a:extLst>
              <a:ext uri="{FF2B5EF4-FFF2-40B4-BE49-F238E27FC236}">
                <a16:creationId xmlns:a16="http://schemas.microsoft.com/office/drawing/2014/main" id="{2DF2F26C-9174-5AFB-5629-D69856E27878}"/>
              </a:ext>
            </a:extLst>
          </p:cNvPr>
          <p:cNvSpPr txBox="1"/>
          <p:nvPr/>
        </p:nvSpPr>
        <p:spPr>
          <a:xfrm>
            <a:off x="258791" y="617158"/>
            <a:ext cx="11533255" cy="3970318"/>
          </a:xfrm>
          <a:prstGeom prst="rect">
            <a:avLst/>
          </a:prstGeom>
          <a:noFill/>
        </p:spPr>
        <p:txBody>
          <a:bodyPr wrap="square">
            <a:spAutoFit/>
          </a:bodyPr>
          <a:lstStyle/>
          <a:p>
            <a:pPr algn="ctr">
              <a:buNone/>
            </a:pPr>
            <a:r>
              <a:rPr lang="en-GB" b="1" dirty="0"/>
              <a:t>Influencers Promoting “Beauty at Any Cost”</a:t>
            </a:r>
          </a:p>
          <a:p>
            <a:pPr>
              <a:buNone/>
            </a:pPr>
            <a:r>
              <a:rPr lang="en-GB" dirty="0"/>
              <a:t>These creators idealise physical appearance, luxury aesthetics, and "perfection"—often tied to self-worth:</a:t>
            </a:r>
          </a:p>
          <a:p>
            <a:pPr>
              <a:buNone/>
            </a:pPr>
            <a:r>
              <a:rPr lang="en-GB" b="1" dirty="0"/>
              <a:t>1. Plastic Surgery &amp; Beauty Gurus</a:t>
            </a:r>
          </a:p>
          <a:p>
            <a:pPr>
              <a:buFont typeface="Arial" panose="020B0604020202020204" pitchFamily="34" charset="0"/>
              <a:buChar char="•"/>
            </a:pPr>
            <a:r>
              <a:rPr lang="en-GB" dirty="0"/>
              <a:t>Promote </a:t>
            </a:r>
            <a:r>
              <a:rPr lang="en-GB" b="1" dirty="0"/>
              <a:t>cosmetic procedures</a:t>
            </a:r>
            <a:r>
              <a:rPr lang="en-GB" dirty="0"/>
              <a:t> like fillers, Botox, or BBLs as standard or necessary.</a:t>
            </a:r>
          </a:p>
          <a:p>
            <a:pPr>
              <a:buFont typeface="Arial" panose="020B0604020202020204" pitchFamily="34" charset="0"/>
              <a:buChar char="•"/>
            </a:pPr>
            <a:r>
              <a:rPr lang="en-GB" dirty="0"/>
              <a:t>Examples include:</a:t>
            </a:r>
          </a:p>
          <a:p>
            <a:pPr marL="742950" lvl="1" indent="-285750">
              <a:buFont typeface="Arial" panose="020B0604020202020204" pitchFamily="34" charset="0"/>
              <a:buChar char="•"/>
            </a:pPr>
            <a:r>
              <a:rPr lang="en-GB" b="1" dirty="0"/>
              <a:t>Blac Chyna</a:t>
            </a:r>
            <a:r>
              <a:rPr lang="en-GB" dirty="0"/>
              <a:t> (previously glamorised surgery-heavy looks)</a:t>
            </a:r>
          </a:p>
          <a:p>
            <a:pPr marL="742950" lvl="1" indent="-285750">
              <a:buFont typeface="Arial" panose="020B0604020202020204" pitchFamily="34" charset="0"/>
              <a:buChar char="•"/>
            </a:pPr>
            <a:r>
              <a:rPr lang="en-GB" b="1" dirty="0"/>
              <a:t>Farrah Abraham</a:t>
            </a:r>
            <a:endParaRPr lang="en-GB" dirty="0"/>
          </a:p>
          <a:p>
            <a:pPr marL="742950" lvl="1" indent="-285750">
              <a:buFont typeface="Arial" panose="020B0604020202020204" pitchFamily="34" charset="0"/>
              <a:buChar char="•"/>
            </a:pPr>
            <a:r>
              <a:rPr lang="en-GB" dirty="0"/>
              <a:t>TikTok creators pushing beauty filters or “glow-up” culture</a:t>
            </a:r>
          </a:p>
          <a:p>
            <a:pPr>
              <a:buNone/>
            </a:pPr>
            <a:r>
              <a:rPr lang="en-GB" b="1" dirty="0"/>
              <a:t>2. Hyper-Feminine Influencers on TikTok/Instagram</a:t>
            </a:r>
          </a:p>
          <a:p>
            <a:pPr>
              <a:buFont typeface="Arial" panose="020B0604020202020204" pitchFamily="34" charset="0"/>
              <a:buChar char="•"/>
            </a:pPr>
            <a:r>
              <a:rPr lang="en-GB" dirty="0"/>
              <a:t>Content often includes:</a:t>
            </a:r>
          </a:p>
          <a:p>
            <a:pPr marL="742950" lvl="1" indent="-285750">
              <a:buFont typeface="Arial" panose="020B0604020202020204" pitchFamily="34" charset="0"/>
              <a:buChar char="•"/>
            </a:pPr>
            <a:r>
              <a:rPr lang="en-GB" dirty="0"/>
              <a:t>“What I eat in a day” (under 1,200 calories)</a:t>
            </a:r>
          </a:p>
          <a:p>
            <a:pPr marL="742950" lvl="1" indent="-285750">
              <a:buFont typeface="Arial" panose="020B0604020202020204" pitchFamily="34" charset="0"/>
              <a:buChar char="•"/>
            </a:pPr>
            <a:r>
              <a:rPr lang="en-GB" dirty="0"/>
              <a:t>Daily “get ready with me” posts focused only on appearance</a:t>
            </a:r>
          </a:p>
          <a:p>
            <a:pPr marL="742950" lvl="1" indent="-285750">
              <a:buFont typeface="Arial" panose="020B0604020202020204" pitchFamily="34" charset="0"/>
              <a:buChar char="•"/>
            </a:pPr>
            <a:r>
              <a:rPr lang="en-GB" dirty="0"/>
              <a:t>Skin bleaching, extreme contouring, or “glass skin” perfection</a:t>
            </a:r>
          </a:p>
          <a:p>
            <a:pPr>
              <a:buFont typeface="Arial" panose="020B0604020202020204" pitchFamily="34" charset="0"/>
              <a:buChar char="•"/>
            </a:pPr>
            <a:r>
              <a:rPr lang="en-GB" dirty="0"/>
              <a:t>Example archetype: </a:t>
            </a:r>
            <a:r>
              <a:rPr lang="en-GB" b="1" dirty="0"/>
              <a:t>"Clean girl" aesthetic</a:t>
            </a:r>
            <a:r>
              <a:rPr lang="en-GB" dirty="0"/>
              <a:t> creators who unintentionally set unrealistic beauty standards</a:t>
            </a:r>
          </a:p>
        </p:txBody>
      </p:sp>
    </p:spTree>
    <p:extLst>
      <p:ext uri="{BB962C8B-B14F-4D97-AF65-F5344CB8AC3E}">
        <p14:creationId xmlns:p14="http://schemas.microsoft.com/office/powerpoint/2010/main" val="1913352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62B6C-2B85-8A40-5C29-4879A79A0611}"/>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1F7A5832-3F99-7CA0-8C88-3E838E24C5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8D25ADAC-7C57-CF7F-8A87-6FA99889171A}"/>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E3F3FD63-BFE3-AA35-BFA9-E058FF9B8E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B3D90B5D-B012-EAAE-07EC-A4AD465A788A}"/>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818B5906-D0DF-26F1-8B51-37A3E6F2CFD2}"/>
              </a:ext>
            </a:extLst>
          </p:cNvPr>
          <p:cNvSpPr txBox="1"/>
          <p:nvPr/>
        </p:nvSpPr>
        <p:spPr>
          <a:xfrm>
            <a:off x="399953" y="1032656"/>
            <a:ext cx="11513126" cy="3693319"/>
          </a:xfrm>
          <a:prstGeom prst="rect">
            <a:avLst/>
          </a:prstGeom>
          <a:noFill/>
        </p:spPr>
        <p:txBody>
          <a:bodyPr wrap="square">
            <a:spAutoFit/>
          </a:bodyPr>
          <a:lstStyle/>
          <a:p>
            <a:pPr>
              <a:buNone/>
            </a:pPr>
            <a:r>
              <a:rPr lang="en-GB" b="1" dirty="0"/>
              <a:t>Influencers Promoting Submission &amp; “Tradwife” Culture</a:t>
            </a:r>
          </a:p>
          <a:p>
            <a:pPr>
              <a:buNone/>
            </a:pPr>
            <a:r>
              <a:rPr lang="en-GB" dirty="0"/>
              <a:t>These influencers glorify </a:t>
            </a:r>
            <a:r>
              <a:rPr lang="en-GB" b="1" dirty="0"/>
              <a:t>traditional gender roles</a:t>
            </a:r>
            <a:r>
              <a:rPr lang="en-GB" dirty="0"/>
              <a:t>, often promoting male dominance and female domesticity as the “natural order.”</a:t>
            </a:r>
          </a:p>
          <a:p>
            <a:pPr>
              <a:buNone/>
            </a:pPr>
            <a:r>
              <a:rPr lang="en-GB" b="1" dirty="0"/>
              <a:t>1. Tradwife Creators (YouTube, TikTok, Instagram)</a:t>
            </a:r>
          </a:p>
          <a:p>
            <a:pPr>
              <a:buFont typeface="Arial" panose="020B0604020202020204" pitchFamily="34" charset="0"/>
              <a:buChar char="•"/>
            </a:pPr>
            <a:r>
              <a:rPr lang="en-GB" dirty="0"/>
              <a:t>Promote:</a:t>
            </a:r>
          </a:p>
          <a:p>
            <a:pPr marL="742950" lvl="1" indent="-285750">
              <a:buFont typeface="Arial" panose="020B0604020202020204" pitchFamily="34" charset="0"/>
              <a:buChar char="•"/>
            </a:pPr>
            <a:r>
              <a:rPr lang="en-GB" dirty="0"/>
              <a:t>Staying home, cooking, cleaning, and dressing modestly “to please your husband”</a:t>
            </a:r>
          </a:p>
          <a:p>
            <a:pPr marL="742950" lvl="1" indent="-285750">
              <a:buFont typeface="Arial" panose="020B0604020202020204" pitchFamily="34" charset="0"/>
              <a:buChar char="•"/>
            </a:pPr>
            <a:r>
              <a:rPr lang="en-GB" dirty="0"/>
              <a:t>Rejecting feminism and “modern women”</a:t>
            </a:r>
          </a:p>
          <a:p>
            <a:pPr marL="742950" lvl="1" indent="-285750">
              <a:buFont typeface="Arial" panose="020B0604020202020204" pitchFamily="34" charset="0"/>
              <a:buChar char="•"/>
            </a:pPr>
            <a:r>
              <a:rPr lang="en-GB" dirty="0"/>
              <a:t>Submission to male authority as a “virtue”</a:t>
            </a:r>
          </a:p>
          <a:p>
            <a:pPr>
              <a:buFont typeface="Arial" panose="020B0604020202020204" pitchFamily="34" charset="0"/>
              <a:buChar char="•"/>
            </a:pPr>
            <a:r>
              <a:rPr lang="en-GB" dirty="0"/>
              <a:t>Common figures/archetypes:</a:t>
            </a:r>
          </a:p>
          <a:p>
            <a:pPr marL="742950" lvl="1" indent="-285750">
              <a:buFont typeface="Arial" panose="020B0604020202020204" pitchFamily="34" charset="0"/>
              <a:buChar char="•"/>
            </a:pPr>
            <a:r>
              <a:rPr lang="en-GB" b="1" dirty="0"/>
              <a:t>Estee Williams</a:t>
            </a:r>
            <a:r>
              <a:rPr lang="en-GB" dirty="0"/>
              <a:t> (TikTok/Instagram)</a:t>
            </a:r>
          </a:p>
          <a:p>
            <a:pPr marL="742950" lvl="1" indent="-285750">
              <a:buFont typeface="Arial" panose="020B0604020202020204" pitchFamily="34" charset="0"/>
              <a:buChar char="•"/>
            </a:pPr>
            <a:r>
              <a:rPr lang="en-GB" b="1" dirty="0"/>
              <a:t>Mrs. Midwest</a:t>
            </a:r>
            <a:r>
              <a:rPr lang="en-GB" dirty="0"/>
              <a:t> (YouTube)</a:t>
            </a:r>
          </a:p>
          <a:p>
            <a:pPr marL="742950" lvl="1" indent="-285750">
              <a:buFont typeface="Arial" panose="020B0604020202020204" pitchFamily="34" charset="0"/>
              <a:buChar char="•"/>
            </a:pPr>
            <a:r>
              <a:rPr lang="en-GB" b="1" dirty="0"/>
              <a:t>Caitlin Covington</a:t>
            </a:r>
            <a:r>
              <a:rPr lang="en-GB" dirty="0"/>
              <a:t> (more lifestyle than tradwife, but aligns with idealised femininity)</a:t>
            </a:r>
          </a:p>
          <a:p>
            <a:pPr marL="742950" lvl="1" indent="-285750">
              <a:buFont typeface="Arial" panose="020B0604020202020204" pitchFamily="34" charset="0"/>
              <a:buChar char="•"/>
            </a:pPr>
            <a:r>
              <a:rPr lang="en-GB" dirty="0"/>
              <a:t>Some content from </a:t>
            </a:r>
            <a:r>
              <a:rPr lang="en-GB" b="1" dirty="0"/>
              <a:t>The Transformed Wife</a:t>
            </a:r>
            <a:r>
              <a:rPr lang="en-GB" dirty="0"/>
              <a:t> (Lori Alexander) — known for anti-feminist views</a:t>
            </a:r>
          </a:p>
        </p:txBody>
      </p:sp>
    </p:spTree>
    <p:extLst>
      <p:ext uri="{BB962C8B-B14F-4D97-AF65-F5344CB8AC3E}">
        <p14:creationId xmlns:p14="http://schemas.microsoft.com/office/powerpoint/2010/main" val="172989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B1A74-C948-96BD-84B8-A69D2D8F8696}"/>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7F2CCF1C-F4D3-D941-F692-AB69DAA80D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08F68A57-3722-5FC1-B39A-4EFE230BADD3}"/>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986B8FA0-26D4-8FB1-6FB6-574DF31A2F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0505773C-AD3E-5763-CC7C-2D7BCD979EB4}"/>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1459B091-9D15-7B68-F625-4F34A3FF4CE2}"/>
              </a:ext>
            </a:extLst>
          </p:cNvPr>
          <p:cNvSpPr txBox="1"/>
          <p:nvPr/>
        </p:nvSpPr>
        <p:spPr>
          <a:xfrm>
            <a:off x="517585" y="1586654"/>
            <a:ext cx="11300604" cy="2862322"/>
          </a:xfrm>
          <a:prstGeom prst="rect">
            <a:avLst/>
          </a:prstGeom>
          <a:noFill/>
        </p:spPr>
        <p:txBody>
          <a:bodyPr wrap="square">
            <a:spAutoFit/>
          </a:bodyPr>
          <a:lstStyle/>
          <a:p>
            <a:pPr>
              <a:buNone/>
            </a:pPr>
            <a:r>
              <a:rPr lang="en-GB" b="1" dirty="0"/>
              <a:t>Why It Matters for Girls:</a:t>
            </a:r>
          </a:p>
          <a:p>
            <a:pPr>
              <a:buFont typeface="Arial" panose="020B0604020202020204" pitchFamily="34" charset="0"/>
              <a:buChar char="•"/>
            </a:pPr>
            <a:r>
              <a:rPr lang="en-GB" dirty="0"/>
              <a:t>Can promote </a:t>
            </a:r>
            <a:r>
              <a:rPr lang="en-GB" b="1" dirty="0"/>
              <a:t>self-objectification</a:t>
            </a:r>
            <a:endParaRPr lang="en-GB" dirty="0"/>
          </a:p>
          <a:p>
            <a:pPr>
              <a:buFont typeface="Arial" panose="020B0604020202020204" pitchFamily="34" charset="0"/>
              <a:buChar char="•"/>
            </a:pPr>
            <a:r>
              <a:rPr lang="en-GB" dirty="0"/>
              <a:t>Reinforces the idea that their role is to </a:t>
            </a:r>
            <a:r>
              <a:rPr lang="en-GB" b="1" dirty="0"/>
              <a:t>serve men or meet beauty standards</a:t>
            </a:r>
            <a:endParaRPr lang="en-GB" dirty="0"/>
          </a:p>
          <a:p>
            <a:pPr>
              <a:buFont typeface="Arial" panose="020B0604020202020204" pitchFamily="34" charset="0"/>
              <a:buChar char="•"/>
            </a:pPr>
            <a:r>
              <a:rPr lang="en-GB" dirty="0"/>
              <a:t>Undermines </a:t>
            </a:r>
            <a:r>
              <a:rPr lang="en-GB" b="1" dirty="0"/>
              <a:t>equality, independence, and self-worth</a:t>
            </a:r>
            <a:endParaRPr lang="en-GB" dirty="0"/>
          </a:p>
          <a:p>
            <a:pPr>
              <a:buNone/>
            </a:pPr>
            <a:br>
              <a:rPr lang="en-GB" dirty="0"/>
            </a:br>
            <a:endParaRPr lang="en-GB" dirty="0"/>
          </a:p>
          <a:p>
            <a:pPr>
              <a:buNone/>
            </a:pPr>
            <a:r>
              <a:rPr lang="en-GB" b="1" dirty="0"/>
              <a:t>What to Do as a Parent:</a:t>
            </a:r>
          </a:p>
          <a:p>
            <a:pPr>
              <a:buFont typeface="Arial" panose="020B0604020202020204" pitchFamily="34" charset="0"/>
              <a:buChar char="•"/>
            </a:pPr>
            <a:r>
              <a:rPr lang="en-GB" dirty="0"/>
              <a:t>Ask: “What do you like about this creator?”</a:t>
            </a:r>
          </a:p>
          <a:p>
            <a:pPr>
              <a:buFont typeface="Arial" panose="020B0604020202020204" pitchFamily="34" charset="0"/>
              <a:buChar char="•"/>
            </a:pPr>
            <a:r>
              <a:rPr lang="en-GB" dirty="0"/>
              <a:t>Discuss balance: “Do you think there’s more to a person than how they look or serve others?”</a:t>
            </a:r>
          </a:p>
          <a:p>
            <a:pPr>
              <a:buFont typeface="Arial" panose="020B0604020202020204" pitchFamily="34" charset="0"/>
              <a:buChar char="•"/>
            </a:pPr>
            <a:r>
              <a:rPr lang="en-GB" dirty="0"/>
              <a:t>Offer alternative role models (e.g., authors, athletes, scientists, activists)</a:t>
            </a:r>
          </a:p>
        </p:txBody>
      </p:sp>
    </p:spTree>
    <p:extLst>
      <p:ext uri="{BB962C8B-B14F-4D97-AF65-F5344CB8AC3E}">
        <p14:creationId xmlns:p14="http://schemas.microsoft.com/office/powerpoint/2010/main" val="30757671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10918-8BA9-FB67-2954-18C094A69E67}"/>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A1133B27-5676-8C66-AC02-5B53B0D608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52D44F75-BC0E-E202-CB5D-93F3DA249E2A}"/>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D6642B51-56EF-3221-BC82-CAF20FA20C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E4CDC0B0-132F-97E5-6313-FA94005E83A6}"/>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6539D2E8-9440-78A7-4D79-CF0CF0343E86}"/>
              </a:ext>
            </a:extLst>
          </p:cNvPr>
          <p:cNvSpPr txBox="1"/>
          <p:nvPr/>
        </p:nvSpPr>
        <p:spPr>
          <a:xfrm>
            <a:off x="465825" y="435741"/>
            <a:ext cx="11076317" cy="3162019"/>
          </a:xfrm>
          <a:prstGeom prst="rect">
            <a:avLst/>
          </a:prstGeom>
          <a:noFill/>
        </p:spPr>
        <p:txBody>
          <a:bodyPr wrap="square">
            <a:spAutoFit/>
          </a:bodyPr>
          <a:lstStyle/>
          <a:p>
            <a:pPr algn="ctr">
              <a:lnSpc>
                <a:spcPct val="107000"/>
              </a:lnSpc>
              <a:spcAft>
                <a:spcPts val="800"/>
              </a:spcAft>
              <a:buNone/>
            </a:pPr>
            <a:r>
              <a:rPr lang="en-GB" b="1" kern="100" dirty="0">
                <a:effectLst/>
                <a:latin typeface="Aptos" panose="020B0004020202020204" pitchFamily="34" charset="0"/>
                <a:ea typeface="Aptos" panose="020B0004020202020204" pitchFamily="34" charset="0"/>
                <a:cs typeface="Times New Roman" panose="02020603050405020304" pitchFamily="18" charset="0"/>
              </a:rPr>
              <a:t>Effective Communication Strategies</a:t>
            </a: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b="1" kern="100" dirty="0">
                <a:effectLst/>
                <a:latin typeface="Aptos" panose="020B0004020202020204" pitchFamily="34" charset="0"/>
                <a:ea typeface="Aptos" panose="020B0004020202020204" pitchFamily="34" charset="0"/>
                <a:cs typeface="Times New Roman" panose="02020603050405020304" pitchFamily="18" charset="0"/>
              </a:rPr>
              <a:t>Open Dialogue:</a:t>
            </a: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Encourage non-judgmental conversations about online experiences</a:t>
            </a:r>
          </a:p>
          <a:p>
            <a:pPr marL="742950" lvl="1" indent="-285750">
              <a:lnSpc>
                <a:spcPct val="107000"/>
              </a:lnSpc>
              <a:spcAft>
                <a:spcPts val="800"/>
              </a:spcAft>
              <a:buSzPts val="1000"/>
              <a:buFont typeface="Courier New" panose="02070309020205020404" pitchFamily="49" charset="0"/>
              <a:buChar char="o"/>
              <a:tabLst>
                <a:tab pos="9144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Use open-ended questions to understand your child's perspectives</a:t>
            </a:r>
          </a:p>
          <a:p>
            <a:pPr marL="342900" lvl="0" indent="-342900">
              <a:lnSpc>
                <a:spcPct val="107000"/>
              </a:lnSpc>
              <a:spcAft>
                <a:spcPts val="800"/>
              </a:spcAft>
              <a:buSzPts val="1000"/>
              <a:buFont typeface="Symbol" panose="05050102010706020507" pitchFamily="18" charset="2"/>
              <a:buChar char=""/>
              <a:tabLst>
                <a:tab pos="457200" algn="l"/>
              </a:tabLst>
            </a:pPr>
            <a:r>
              <a:rPr lang="en-GB" b="1" kern="100" dirty="0">
                <a:effectLst/>
                <a:latin typeface="Aptos" panose="020B0004020202020204" pitchFamily="34" charset="0"/>
                <a:ea typeface="Aptos" panose="020B0004020202020204" pitchFamily="34" charset="0"/>
                <a:cs typeface="Times New Roman" panose="02020603050405020304" pitchFamily="18" charset="0"/>
              </a:rPr>
              <a:t>Critical Thinking:</a:t>
            </a: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Teach children to question and analyse the content they consume</a:t>
            </a:r>
          </a:p>
          <a:p>
            <a:pPr marL="342900" lvl="0" indent="-342900">
              <a:lnSpc>
                <a:spcPct val="107000"/>
              </a:lnSpc>
              <a:spcAft>
                <a:spcPts val="800"/>
              </a:spcAft>
              <a:buSzPts val="1000"/>
              <a:buFont typeface="Symbol" panose="05050102010706020507" pitchFamily="18" charset="2"/>
              <a:buChar char=""/>
              <a:tabLst>
                <a:tab pos="457200" algn="l"/>
              </a:tabLst>
            </a:pPr>
            <a:r>
              <a:rPr lang="en-GB" b="1" kern="100" dirty="0">
                <a:effectLst/>
                <a:latin typeface="Aptos" panose="020B0004020202020204" pitchFamily="34" charset="0"/>
                <a:ea typeface="Aptos" panose="020B0004020202020204" pitchFamily="34" charset="0"/>
                <a:cs typeface="Times New Roman" panose="02020603050405020304" pitchFamily="18" charset="0"/>
              </a:rPr>
              <a:t>Empathy Building:</a:t>
            </a: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buFont typeface="Arial" panose="020B0604020202020204" pitchFamily="34" charset="0"/>
              <a:buChar char="•"/>
            </a:pPr>
            <a:r>
              <a:rPr lang="en-GB" dirty="0">
                <a:effectLst/>
                <a:latin typeface="Aptos" panose="020B0004020202020204" pitchFamily="34" charset="0"/>
                <a:ea typeface="Aptos" panose="020B0004020202020204" pitchFamily="34" charset="0"/>
                <a:cs typeface="Times New Roman" panose="02020603050405020304" pitchFamily="18" charset="0"/>
              </a:rPr>
              <a:t>Promote discussions around respect, consent, and equality</a:t>
            </a:r>
            <a:endParaRPr lang="en-GB" dirty="0"/>
          </a:p>
        </p:txBody>
      </p:sp>
      <p:sp>
        <p:nvSpPr>
          <p:cNvPr id="6" name="TextBox 5">
            <a:extLst>
              <a:ext uri="{FF2B5EF4-FFF2-40B4-BE49-F238E27FC236}">
                <a16:creationId xmlns:a16="http://schemas.microsoft.com/office/drawing/2014/main" id="{7D540E34-64E2-C9FF-2623-9F7E79AA2A78}"/>
              </a:ext>
            </a:extLst>
          </p:cNvPr>
          <p:cNvSpPr txBox="1"/>
          <p:nvPr/>
        </p:nvSpPr>
        <p:spPr>
          <a:xfrm>
            <a:off x="399953" y="3597760"/>
            <a:ext cx="11590764" cy="1976567"/>
          </a:xfrm>
          <a:prstGeom prst="rect">
            <a:avLst/>
          </a:prstGeom>
          <a:noFill/>
        </p:spPr>
        <p:txBody>
          <a:bodyPr wrap="square">
            <a:spAutoFit/>
          </a:bodyPr>
          <a:lstStyle/>
          <a:p>
            <a:pPr>
              <a:lnSpc>
                <a:spcPct val="115000"/>
              </a:lnSpc>
              <a:spcBef>
                <a:spcPts val="2400"/>
              </a:spcBef>
              <a:buNone/>
            </a:pPr>
            <a:r>
              <a:rPr lang="en-US" b="1" kern="0" dirty="0">
                <a:effectLst/>
                <a:latin typeface="Calibri" panose="020F0502020204030204" pitchFamily="34" charset="0"/>
                <a:ea typeface="MS Gothic" panose="020B0609070205080204" pitchFamily="49" charset="-128"/>
                <a:cs typeface="Times New Roman" panose="02020603050405020304" pitchFamily="18" charset="0"/>
              </a:rPr>
              <a:t>Activity 2: Open the Conversation</a:t>
            </a:r>
            <a:endParaRPr lang="en-GB" b="1" kern="0" dirty="0">
              <a:effectLst/>
              <a:latin typeface="Calibri" panose="020F0502020204030204" pitchFamily="34" charset="0"/>
              <a:ea typeface="MS Gothic" panose="020B0609070205080204" pitchFamily="49" charset="-128"/>
              <a:cs typeface="Times New Roman" panose="02020603050405020304" pitchFamily="18" charset="0"/>
            </a:endParaRPr>
          </a:p>
          <a:p>
            <a:pPr>
              <a:lnSpc>
                <a:spcPct val="115000"/>
              </a:lnSpc>
              <a:spcAft>
                <a:spcPts val="1000"/>
              </a:spcAft>
              <a:buNone/>
            </a:pPr>
            <a:r>
              <a:rPr lang="en-US" sz="1800" dirty="0">
                <a:effectLst/>
                <a:latin typeface="Arial" panose="020B0604020202020204" pitchFamily="34" charset="0"/>
                <a:ea typeface="MS Mincho" panose="02020609040205080304" pitchFamily="49" charset="-128"/>
                <a:cs typeface="Times New Roman" panose="02020603050405020304" pitchFamily="18" charset="0"/>
              </a:rPr>
              <a:t>Brainstorm and roleplay different ways to respond to the following statements:</a:t>
            </a:r>
            <a:br>
              <a:rPr lang="en-US" sz="1800" dirty="0">
                <a:effectLst/>
                <a:latin typeface="Arial" panose="020B0604020202020204" pitchFamily="34" charset="0"/>
                <a:ea typeface="MS Mincho" panose="02020609040205080304" pitchFamily="49" charset="-128"/>
                <a:cs typeface="Times New Roman" panose="02020603050405020304" pitchFamily="18" charset="0"/>
              </a:rPr>
            </a:br>
            <a:br>
              <a:rPr lang="en-US" sz="1800" dirty="0">
                <a:effectLst/>
                <a:latin typeface="Arial" panose="020B060402020202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1. 'Women just want money and looks.'</a:t>
            </a:r>
            <a:br>
              <a:rPr lang="en-US" sz="1800" dirty="0">
                <a:effectLst/>
                <a:latin typeface="Arial" panose="020B060402020202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2. 'It’s just memes, no one really means it.'</a:t>
            </a:r>
            <a:br>
              <a:rPr lang="en-US" sz="1800" dirty="0">
                <a:effectLst/>
                <a:latin typeface="Arial" panose="020B060402020202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3. 'Why should boys have to </a:t>
            </a:r>
            <a:r>
              <a:rPr lang="en-US" sz="1800" dirty="0" err="1">
                <a:effectLst/>
                <a:latin typeface="Arial" panose="020B0604020202020204" pitchFamily="34" charset="0"/>
                <a:ea typeface="MS Mincho" panose="02020609040205080304" pitchFamily="49" charset="-128"/>
                <a:cs typeface="Times New Roman" panose="02020603050405020304" pitchFamily="18" charset="0"/>
              </a:rPr>
              <a:t>apologise</a:t>
            </a:r>
            <a:r>
              <a:rPr lang="en-US" sz="1800" dirty="0">
                <a:effectLst/>
                <a:latin typeface="Arial" panose="020B0604020202020204" pitchFamily="34" charset="0"/>
                <a:ea typeface="MS Mincho" panose="02020609040205080304" pitchFamily="49" charset="-128"/>
                <a:cs typeface="Times New Roman" panose="02020603050405020304" pitchFamily="18" charset="0"/>
              </a:rPr>
              <a:t> for being boys?'</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254667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28635-C5AA-2AA4-5FD7-5C94032084D6}"/>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B5F0AE28-2A7E-018F-D13E-523382B2C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57D64BB2-12B5-92F7-E702-168D529BA83D}"/>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1CD4A2CC-7CDA-9DB2-8DC7-774BCE052B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1F41CD64-3CD8-2ACE-F6D5-5F76AF1CF288}"/>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7A00066F-8E27-E57E-90AB-D7997A720BC7}"/>
              </a:ext>
            </a:extLst>
          </p:cNvPr>
          <p:cNvSpPr txBox="1"/>
          <p:nvPr/>
        </p:nvSpPr>
        <p:spPr>
          <a:xfrm>
            <a:off x="399953" y="1081134"/>
            <a:ext cx="11375104" cy="1693412"/>
          </a:xfrm>
          <a:prstGeom prst="rect">
            <a:avLst/>
          </a:prstGeom>
          <a:noFill/>
        </p:spPr>
        <p:txBody>
          <a:bodyPr wrap="square">
            <a:spAutoFit/>
          </a:bodyPr>
          <a:lstStyle/>
          <a:p>
            <a:pPr>
              <a:lnSpc>
                <a:spcPct val="115000"/>
              </a:lnSpc>
              <a:spcBef>
                <a:spcPts val="2400"/>
              </a:spcBef>
              <a:buNone/>
            </a:pPr>
            <a:r>
              <a:rPr lang="en-US" sz="2000" b="1" kern="0" dirty="0">
                <a:effectLst/>
                <a:latin typeface="Calibri" panose="020F0502020204030204" pitchFamily="34" charset="0"/>
                <a:ea typeface="MS Gothic" panose="020B0609070205080204" pitchFamily="49" charset="-128"/>
                <a:cs typeface="Times New Roman" panose="02020603050405020304" pitchFamily="18" charset="0"/>
              </a:rPr>
              <a:t>Activity 2: Open the Conversation – </a:t>
            </a:r>
            <a:r>
              <a:rPr lang="en-GB" sz="2000" b="1" kern="0" dirty="0">
                <a:effectLst/>
                <a:latin typeface="Calibri" panose="020F0502020204030204" pitchFamily="34" charset="0"/>
                <a:ea typeface="MS Gothic" panose="020B0609070205080204" pitchFamily="49" charset="-128"/>
                <a:cs typeface="Times New Roman" panose="02020603050405020304" pitchFamily="18" charset="0"/>
              </a:rPr>
              <a:t>Suggestions</a:t>
            </a:r>
          </a:p>
          <a:p>
            <a:pPr>
              <a:lnSpc>
                <a:spcPct val="115000"/>
              </a:lnSpc>
              <a:spcAft>
                <a:spcPts val="1000"/>
              </a:spcAft>
              <a:buNone/>
            </a:pPr>
            <a:r>
              <a:rPr lang="en-US" sz="1800" dirty="0">
                <a:effectLst/>
                <a:latin typeface="Arial" panose="020B0604020202020204" pitchFamily="34" charset="0"/>
                <a:ea typeface="MS Mincho" panose="02020609040205080304" pitchFamily="49" charset="-128"/>
                <a:cs typeface="Times New Roman" panose="02020603050405020304" pitchFamily="18" charset="0"/>
              </a:rPr>
              <a:t>1. Acknowledge feelings, then introduce complexity: 'It can feel that way, but not everyone is the same. Let’s talk about real experiences.'</a:t>
            </a:r>
            <a:br>
              <a:rPr lang="en-US" sz="1800" dirty="0">
                <a:effectLst/>
                <a:latin typeface="Arial" panose="020B060402020202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2. Highlight impact: 'Memes can seem harmless but often reflect real beliefs and can spread harmful ideas.'</a:t>
            </a:r>
            <a:br>
              <a:rPr lang="en-US" sz="1800" dirty="0">
                <a:effectLst/>
                <a:latin typeface="Arial" panose="020B0604020202020204" pitchFamily="34" charset="0"/>
                <a:ea typeface="MS Mincho" panose="02020609040205080304" pitchFamily="49" charset="-128"/>
                <a:cs typeface="Times New Roman" panose="02020603050405020304" pitchFamily="18" charset="0"/>
              </a:rPr>
            </a:br>
            <a:r>
              <a:rPr lang="en-US" sz="1800" dirty="0">
                <a:effectLst/>
                <a:latin typeface="Arial" panose="020B0604020202020204" pitchFamily="34" charset="0"/>
                <a:ea typeface="MS Mincho" panose="02020609040205080304" pitchFamily="49" charset="-128"/>
                <a:cs typeface="Times New Roman" panose="02020603050405020304" pitchFamily="18" charset="0"/>
              </a:rPr>
              <a:t>3. Reframe: 'It's not about </a:t>
            </a:r>
            <a:r>
              <a:rPr lang="en-US" sz="1800" dirty="0" err="1">
                <a:effectLst/>
                <a:latin typeface="Arial" panose="020B0604020202020204" pitchFamily="34" charset="0"/>
                <a:ea typeface="MS Mincho" panose="02020609040205080304" pitchFamily="49" charset="-128"/>
                <a:cs typeface="Times New Roman" panose="02020603050405020304" pitchFamily="18" charset="0"/>
              </a:rPr>
              <a:t>apologising</a:t>
            </a:r>
            <a:r>
              <a:rPr lang="en-US" sz="1800" dirty="0">
                <a:effectLst/>
                <a:latin typeface="Arial" panose="020B0604020202020204" pitchFamily="34" charset="0"/>
                <a:ea typeface="MS Mincho" panose="02020609040205080304" pitchFamily="49" charset="-128"/>
                <a:cs typeface="Times New Roman" panose="02020603050405020304" pitchFamily="18" charset="0"/>
              </a:rPr>
              <a:t>, it's about understanding how to treat others respectfully.'</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460778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A453B-B511-C251-C237-B4F14335180A}"/>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01963CFC-5E69-EF29-0A39-5E0F73C9D8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76E9D1F5-DBDB-72F2-6A9A-DCB053780109}"/>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BB32792A-3925-C575-8A52-656F746F0B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866FF26E-9634-CDCA-D560-18EFF77721B6}"/>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9F3EC2A8-6BFD-60C5-F3F7-D07E3BC7D629}"/>
              </a:ext>
            </a:extLst>
          </p:cNvPr>
          <p:cNvSpPr txBox="1"/>
          <p:nvPr/>
        </p:nvSpPr>
        <p:spPr>
          <a:xfrm>
            <a:off x="217098" y="188087"/>
            <a:ext cx="11757803" cy="5078313"/>
          </a:xfrm>
          <a:prstGeom prst="rect">
            <a:avLst/>
          </a:prstGeom>
          <a:noFill/>
        </p:spPr>
        <p:txBody>
          <a:bodyPr wrap="square">
            <a:spAutoFit/>
          </a:bodyPr>
          <a:lstStyle/>
          <a:p>
            <a:pPr algn="ctr">
              <a:buNone/>
            </a:pPr>
            <a:r>
              <a:rPr lang="en-GB" sz="2000" b="1" dirty="0"/>
              <a:t>Good Practice: Tackling Misogyny in Your Children</a:t>
            </a:r>
          </a:p>
          <a:p>
            <a:pPr>
              <a:buNone/>
            </a:pPr>
            <a:br>
              <a:rPr lang="en-GB" dirty="0"/>
            </a:br>
            <a:endParaRPr lang="en-GB" dirty="0"/>
          </a:p>
          <a:p>
            <a:pPr>
              <a:buNone/>
            </a:pPr>
            <a:r>
              <a:rPr lang="en-GB" b="1" dirty="0"/>
              <a:t>1. Model Respectful Attitudes</a:t>
            </a:r>
          </a:p>
          <a:p>
            <a:pPr>
              <a:buFont typeface="Arial" panose="020B0604020202020204" pitchFamily="34" charset="0"/>
              <a:buChar char="•"/>
            </a:pPr>
            <a:r>
              <a:rPr lang="en-GB" dirty="0"/>
              <a:t>Children often absorb values from parents and carers.</a:t>
            </a:r>
          </a:p>
          <a:p>
            <a:pPr>
              <a:buFont typeface="Arial" panose="020B0604020202020204" pitchFamily="34" charset="0"/>
              <a:buChar char="•"/>
            </a:pPr>
            <a:r>
              <a:rPr lang="en-GB" dirty="0"/>
              <a:t>Show respect in how you talk about all genders, relationships, and emotions.</a:t>
            </a:r>
          </a:p>
          <a:p>
            <a:pPr>
              <a:buFont typeface="Arial" panose="020B0604020202020204" pitchFamily="34" charset="0"/>
              <a:buChar char="•"/>
            </a:pPr>
            <a:r>
              <a:rPr lang="en-GB" dirty="0"/>
              <a:t>Avoid reinforcing gender stereotypes (e.g., “boys will be boys”).</a:t>
            </a:r>
          </a:p>
          <a:p>
            <a:pPr>
              <a:buNone/>
            </a:pPr>
            <a:r>
              <a:rPr lang="en-GB" b="1" dirty="0"/>
              <a:t>Example:</a:t>
            </a:r>
            <a:endParaRPr lang="en-GB" dirty="0"/>
          </a:p>
          <a:p>
            <a:pPr>
              <a:buNone/>
            </a:pPr>
            <a:r>
              <a:rPr lang="en-GB" b="1" i="1" dirty="0"/>
              <a:t>"We all deserve to be treated with kindness and respect — no matter who we are."</a:t>
            </a:r>
          </a:p>
          <a:p>
            <a:pPr>
              <a:buNone/>
            </a:pPr>
            <a:br>
              <a:rPr lang="en-GB" dirty="0"/>
            </a:br>
            <a:endParaRPr lang="en-GB" dirty="0"/>
          </a:p>
          <a:p>
            <a:pPr>
              <a:buNone/>
            </a:pPr>
            <a:r>
              <a:rPr lang="en-GB" b="1" dirty="0"/>
              <a:t>2. Talk Early, Talk Often</a:t>
            </a:r>
          </a:p>
          <a:p>
            <a:pPr>
              <a:buFont typeface="Arial" panose="020B0604020202020204" pitchFamily="34" charset="0"/>
              <a:buChar char="•"/>
            </a:pPr>
            <a:r>
              <a:rPr lang="en-GB" dirty="0"/>
              <a:t>Don’t wait until there's a problem. Normalize discussions about equality, respect, and healthy relationships from a young age.</a:t>
            </a:r>
          </a:p>
          <a:p>
            <a:pPr>
              <a:buFont typeface="Arial" panose="020B0604020202020204" pitchFamily="34" charset="0"/>
              <a:buChar char="•"/>
            </a:pPr>
            <a:r>
              <a:rPr lang="en-GB" dirty="0"/>
              <a:t>Use age-appropriate language and examples from everyday life, media, or school experiences.</a:t>
            </a:r>
          </a:p>
          <a:p>
            <a:pPr>
              <a:buNone/>
            </a:pPr>
            <a:r>
              <a:rPr lang="en-GB" b="1" dirty="0"/>
              <a:t>Example conversation starters:</a:t>
            </a:r>
            <a:endParaRPr lang="en-GB" dirty="0"/>
          </a:p>
          <a:p>
            <a:pPr>
              <a:buFont typeface="Arial" panose="020B0604020202020204" pitchFamily="34" charset="0"/>
              <a:buChar char="•"/>
            </a:pPr>
            <a:r>
              <a:rPr lang="en-GB" dirty="0"/>
              <a:t>"</a:t>
            </a:r>
            <a:r>
              <a:rPr lang="en-GB" b="1" i="1" dirty="0"/>
              <a:t>What do you think about how girls were treated in that show?"</a:t>
            </a:r>
          </a:p>
          <a:p>
            <a:pPr>
              <a:buFont typeface="Arial" panose="020B0604020202020204" pitchFamily="34" charset="0"/>
              <a:buChar char="•"/>
            </a:pPr>
            <a:r>
              <a:rPr lang="en-GB" b="1" i="1" dirty="0"/>
              <a:t>"Have you heard your friends say anything you felt uncomfortable with?"</a:t>
            </a:r>
          </a:p>
        </p:txBody>
      </p:sp>
    </p:spTree>
    <p:extLst>
      <p:ext uri="{BB962C8B-B14F-4D97-AF65-F5344CB8AC3E}">
        <p14:creationId xmlns:p14="http://schemas.microsoft.com/office/powerpoint/2010/main" val="12530197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2575C-9668-9CC0-6079-6E614E45C846}"/>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EFD6E8F4-83EC-25B1-098D-55780A876A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34570CCD-6D2D-8FD5-3CCA-560BDEE86370}"/>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565A7983-37C8-8DD0-6694-94D91AADF4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3B3AF395-AB94-29FF-643B-3F0B975C8862}"/>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586D51A5-66F5-EA8F-4DA5-E239917C4BD4}"/>
              </a:ext>
            </a:extLst>
          </p:cNvPr>
          <p:cNvSpPr txBox="1"/>
          <p:nvPr/>
        </p:nvSpPr>
        <p:spPr>
          <a:xfrm>
            <a:off x="399953" y="1032656"/>
            <a:ext cx="11504500" cy="3416320"/>
          </a:xfrm>
          <a:prstGeom prst="rect">
            <a:avLst/>
          </a:prstGeom>
          <a:noFill/>
        </p:spPr>
        <p:txBody>
          <a:bodyPr wrap="square">
            <a:spAutoFit/>
          </a:bodyPr>
          <a:lstStyle/>
          <a:p>
            <a:pPr>
              <a:buNone/>
            </a:pPr>
            <a:r>
              <a:rPr lang="en-GB" b="1" dirty="0"/>
              <a:t>3. Stay Curious About Online Activity</a:t>
            </a:r>
          </a:p>
          <a:p>
            <a:pPr>
              <a:buFont typeface="Arial" panose="020B0604020202020204" pitchFamily="34" charset="0"/>
              <a:buChar char="•"/>
            </a:pPr>
            <a:r>
              <a:rPr lang="en-GB" dirty="0"/>
              <a:t>Be interested, not invasive. Ask open-ended questions about their online spaces.</a:t>
            </a:r>
          </a:p>
          <a:p>
            <a:pPr>
              <a:buFont typeface="Arial" panose="020B0604020202020204" pitchFamily="34" charset="0"/>
              <a:buChar char="•"/>
            </a:pPr>
            <a:r>
              <a:rPr lang="en-GB" dirty="0"/>
              <a:t>Use questions like:</a:t>
            </a:r>
          </a:p>
          <a:p>
            <a:pPr marL="742950" lvl="1" indent="-285750">
              <a:buFont typeface="Arial" panose="020B0604020202020204" pitchFamily="34" charset="0"/>
              <a:buChar char="•"/>
            </a:pPr>
            <a:r>
              <a:rPr lang="en-GB" b="1" i="1" dirty="0"/>
              <a:t>"Who are your favourite creators?"</a:t>
            </a:r>
          </a:p>
          <a:p>
            <a:pPr marL="742950" lvl="1" indent="-285750">
              <a:buFont typeface="Arial" panose="020B0604020202020204" pitchFamily="34" charset="0"/>
              <a:buChar char="•"/>
            </a:pPr>
            <a:r>
              <a:rPr lang="en-GB" b="1" i="1" dirty="0"/>
              <a:t>"What do you like about that podcast/video/game?"</a:t>
            </a:r>
          </a:p>
          <a:p>
            <a:pPr>
              <a:buNone/>
            </a:pPr>
            <a:r>
              <a:rPr lang="en-GB" dirty="0"/>
              <a:t>This opens the door to understanding influences before they become harmful.</a:t>
            </a:r>
          </a:p>
          <a:p>
            <a:pPr>
              <a:buNone/>
            </a:pPr>
            <a:br>
              <a:rPr lang="en-GB" dirty="0"/>
            </a:br>
            <a:r>
              <a:rPr lang="en-GB" b="1" dirty="0"/>
              <a:t>4. Set Boundaries with Tech — and Explain Why</a:t>
            </a:r>
          </a:p>
          <a:p>
            <a:pPr>
              <a:buFont typeface="Arial" panose="020B0604020202020204" pitchFamily="34" charset="0"/>
              <a:buChar char="•"/>
            </a:pPr>
            <a:r>
              <a:rPr lang="en-GB" dirty="0"/>
              <a:t>Use parental controls (as discussed earlier), but </a:t>
            </a:r>
            <a:r>
              <a:rPr lang="en-GB" b="1" dirty="0"/>
              <a:t>also explain the reasons behind them</a:t>
            </a:r>
            <a:r>
              <a:rPr lang="en-GB" dirty="0"/>
              <a:t>.</a:t>
            </a:r>
          </a:p>
          <a:p>
            <a:pPr>
              <a:buFont typeface="Arial" panose="020B0604020202020204" pitchFamily="34" charset="0"/>
              <a:buChar char="•"/>
            </a:pPr>
            <a:r>
              <a:rPr lang="en-GB" dirty="0"/>
              <a:t>Frame boundaries as protection, not punishment.</a:t>
            </a:r>
          </a:p>
          <a:p>
            <a:pPr>
              <a:buNone/>
            </a:pPr>
            <a:r>
              <a:rPr lang="en-GB" b="1" dirty="0"/>
              <a:t>Good Practice Tip:</a:t>
            </a:r>
            <a:endParaRPr lang="en-GB" dirty="0"/>
          </a:p>
          <a:p>
            <a:pPr>
              <a:buNone/>
            </a:pPr>
            <a:r>
              <a:rPr lang="en-GB" b="1" i="1" dirty="0"/>
              <a:t>“I want you to grow up with confidence and empathy — and some online spaces can undermine that.”</a:t>
            </a:r>
          </a:p>
        </p:txBody>
      </p:sp>
    </p:spTree>
    <p:extLst>
      <p:ext uri="{BB962C8B-B14F-4D97-AF65-F5344CB8AC3E}">
        <p14:creationId xmlns:p14="http://schemas.microsoft.com/office/powerpoint/2010/main" val="2197397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3C663-62CC-15A2-599D-24AADBE3E538}"/>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E25005B5-532E-ABB2-3A5A-C5D98076BA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3771DBF6-4431-4488-9222-072A9D2B5909}"/>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230CFD5F-A91A-74D9-0463-5B260AC568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88AC7DDF-0FB4-AC18-C186-AB384E931811}"/>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2C01979A-C14D-D133-E47B-C657624CAC3A}"/>
              </a:ext>
            </a:extLst>
          </p:cNvPr>
          <p:cNvSpPr txBox="1"/>
          <p:nvPr/>
        </p:nvSpPr>
        <p:spPr>
          <a:xfrm>
            <a:off x="224025" y="824053"/>
            <a:ext cx="11568022" cy="5078313"/>
          </a:xfrm>
          <a:prstGeom prst="rect">
            <a:avLst/>
          </a:prstGeom>
          <a:noFill/>
        </p:spPr>
        <p:txBody>
          <a:bodyPr wrap="square">
            <a:spAutoFit/>
          </a:bodyPr>
          <a:lstStyle/>
          <a:p>
            <a:pPr>
              <a:buNone/>
            </a:pPr>
            <a:r>
              <a:rPr lang="en-GB" b="1" dirty="0"/>
              <a:t>5. Challenge Harmful Language Calmly</a:t>
            </a:r>
          </a:p>
          <a:p>
            <a:pPr>
              <a:buNone/>
            </a:pPr>
            <a:r>
              <a:rPr lang="en-GB" dirty="0"/>
              <a:t>If your child says something sexist or dismissive of women:</a:t>
            </a:r>
          </a:p>
          <a:p>
            <a:pPr>
              <a:buFont typeface="Arial" panose="020B0604020202020204" pitchFamily="34" charset="0"/>
              <a:buChar char="•"/>
            </a:pPr>
            <a:r>
              <a:rPr lang="en-GB" dirty="0"/>
              <a:t>Don’t shame or shout — stay calm and ask questions.</a:t>
            </a:r>
          </a:p>
          <a:p>
            <a:pPr>
              <a:buFont typeface="Arial" panose="020B0604020202020204" pitchFamily="34" charset="0"/>
              <a:buChar char="•"/>
            </a:pPr>
            <a:r>
              <a:rPr lang="en-GB" dirty="0"/>
              <a:t>Try:</a:t>
            </a:r>
          </a:p>
          <a:p>
            <a:pPr>
              <a:buFont typeface="Arial" panose="020B0604020202020204" pitchFamily="34" charset="0"/>
              <a:buChar char="•"/>
            </a:pPr>
            <a:r>
              <a:rPr lang="en-GB" b="1" i="1" dirty="0"/>
              <a:t>“That sounds like a stereotype. Where did you hear that?”</a:t>
            </a:r>
            <a:br>
              <a:rPr lang="en-GB" b="1" i="1" dirty="0"/>
            </a:br>
            <a:r>
              <a:rPr lang="en-GB" b="1" i="1" dirty="0"/>
              <a:t>“How do you think that makes others feel?”</a:t>
            </a:r>
          </a:p>
          <a:p>
            <a:pPr>
              <a:buNone/>
            </a:pPr>
            <a:r>
              <a:rPr lang="en-GB" dirty="0"/>
              <a:t>Use it as a </a:t>
            </a:r>
            <a:r>
              <a:rPr lang="en-GB" b="1" dirty="0"/>
              <a:t>teachable moment</a:t>
            </a:r>
            <a:r>
              <a:rPr lang="en-GB" dirty="0"/>
              <a:t>, not a confrontation.</a:t>
            </a:r>
          </a:p>
          <a:p>
            <a:pPr>
              <a:buNone/>
            </a:pPr>
            <a:br>
              <a:rPr lang="en-GB" dirty="0"/>
            </a:br>
            <a:endParaRPr lang="en-GB" dirty="0"/>
          </a:p>
          <a:p>
            <a:pPr>
              <a:buNone/>
            </a:pPr>
            <a:r>
              <a:rPr lang="en-GB" b="1" dirty="0"/>
              <a:t>6. Listen More Than You Lecture</a:t>
            </a:r>
          </a:p>
          <a:p>
            <a:pPr>
              <a:buFont typeface="Arial" panose="020B0604020202020204" pitchFamily="34" charset="0"/>
              <a:buChar char="•"/>
            </a:pPr>
            <a:r>
              <a:rPr lang="en-GB" dirty="0"/>
              <a:t>Let your child speak freely—even if they say something troubling.</a:t>
            </a:r>
          </a:p>
          <a:p>
            <a:pPr>
              <a:buFont typeface="Arial" panose="020B0604020202020204" pitchFamily="34" charset="0"/>
              <a:buChar char="•"/>
            </a:pPr>
            <a:r>
              <a:rPr lang="en-GB" dirty="0"/>
              <a:t>Give space for them to reflect and come to better conclusions, with your guidance.</a:t>
            </a:r>
          </a:p>
          <a:p>
            <a:pPr>
              <a:buNone/>
            </a:pPr>
            <a:br>
              <a:rPr lang="en-GB" dirty="0"/>
            </a:br>
            <a:endParaRPr lang="en-GB" dirty="0"/>
          </a:p>
          <a:p>
            <a:pPr>
              <a:buNone/>
            </a:pPr>
            <a:r>
              <a:rPr lang="en-GB" b="1" dirty="0"/>
              <a:t>7. Guide Them Toward Positive Role Models</a:t>
            </a:r>
          </a:p>
          <a:p>
            <a:pPr>
              <a:buFont typeface="Arial" panose="020B0604020202020204" pitchFamily="34" charset="0"/>
              <a:buChar char="•"/>
            </a:pPr>
            <a:r>
              <a:rPr lang="en-GB" dirty="0"/>
              <a:t>Help them find influencers, creators, and characters who show:</a:t>
            </a:r>
          </a:p>
          <a:p>
            <a:pPr marL="742950" lvl="1" indent="-285750">
              <a:buFont typeface="Arial" panose="020B0604020202020204" pitchFamily="34" charset="0"/>
              <a:buChar char="•"/>
            </a:pPr>
            <a:r>
              <a:rPr lang="en-GB" dirty="0"/>
              <a:t>Kindness, emotional intelligence, gender respect, and accountability.</a:t>
            </a:r>
          </a:p>
          <a:p>
            <a:pPr>
              <a:buFont typeface="Arial" panose="020B0604020202020204" pitchFamily="34" charset="0"/>
              <a:buChar char="•"/>
            </a:pPr>
            <a:r>
              <a:rPr lang="en-GB" dirty="0"/>
              <a:t>Expose them to diverse experiences through books, films, documentaries.</a:t>
            </a:r>
          </a:p>
        </p:txBody>
      </p:sp>
    </p:spTree>
    <p:extLst>
      <p:ext uri="{BB962C8B-B14F-4D97-AF65-F5344CB8AC3E}">
        <p14:creationId xmlns:p14="http://schemas.microsoft.com/office/powerpoint/2010/main" val="3851612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D4007-45E4-AEB2-9A79-1E66C42F9160}"/>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5A68A71C-7F73-5BCF-9639-1E020FA953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22B11624-78DE-2265-B4CE-E10D95D1232F}"/>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969DB830-C349-CAAF-F1F1-8848F0C10A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EF305823-5099-F012-0129-F61F6F3A17C9}"/>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6" name="TextBox 5">
            <a:extLst>
              <a:ext uri="{FF2B5EF4-FFF2-40B4-BE49-F238E27FC236}">
                <a16:creationId xmlns:a16="http://schemas.microsoft.com/office/drawing/2014/main" id="{09B9AFBA-5863-6E1A-CDBE-8013CCFCE818}"/>
              </a:ext>
            </a:extLst>
          </p:cNvPr>
          <p:cNvSpPr txBox="1"/>
          <p:nvPr/>
        </p:nvSpPr>
        <p:spPr>
          <a:xfrm>
            <a:off x="399953" y="833294"/>
            <a:ext cx="11469994" cy="3970318"/>
          </a:xfrm>
          <a:prstGeom prst="rect">
            <a:avLst/>
          </a:prstGeom>
          <a:noFill/>
        </p:spPr>
        <p:txBody>
          <a:bodyPr wrap="square">
            <a:spAutoFit/>
          </a:bodyPr>
          <a:lstStyle/>
          <a:p>
            <a:pPr>
              <a:buNone/>
            </a:pPr>
            <a:r>
              <a:rPr lang="en-GB" b="1" dirty="0"/>
              <a:t>8. Talk About Gender and Power</a:t>
            </a:r>
          </a:p>
          <a:p>
            <a:pPr>
              <a:buFont typeface="Arial" panose="020B0604020202020204" pitchFamily="34" charset="0"/>
              <a:buChar char="•"/>
            </a:pPr>
            <a:r>
              <a:rPr lang="en-GB" dirty="0"/>
              <a:t>Teach them to notice power dynamics in their friendships, school, and media.</a:t>
            </a:r>
          </a:p>
          <a:p>
            <a:pPr>
              <a:buFont typeface="Arial" panose="020B0604020202020204" pitchFamily="34" charset="0"/>
              <a:buChar char="•"/>
            </a:pPr>
            <a:r>
              <a:rPr lang="en-GB" dirty="0"/>
              <a:t>Discuss consent, mutual respect, and boundaries clearly.</a:t>
            </a:r>
          </a:p>
          <a:p>
            <a:pPr>
              <a:buNone/>
            </a:pPr>
            <a:br>
              <a:rPr lang="en-GB" dirty="0"/>
            </a:br>
            <a:r>
              <a:rPr lang="en-GB" b="1" dirty="0"/>
              <a:t>9. Teach Critical Thinking</a:t>
            </a:r>
          </a:p>
          <a:p>
            <a:pPr>
              <a:buFont typeface="Arial" panose="020B0604020202020204" pitchFamily="34" charset="0"/>
              <a:buChar char="•"/>
            </a:pPr>
            <a:r>
              <a:rPr lang="en-GB" dirty="0"/>
              <a:t>Help them spot manipulation, stereotypes, and echo chambers online.</a:t>
            </a:r>
          </a:p>
          <a:p>
            <a:pPr>
              <a:buFont typeface="Arial" panose="020B0604020202020204" pitchFamily="34" charset="0"/>
              <a:buChar char="•"/>
            </a:pPr>
            <a:r>
              <a:rPr lang="en-GB" dirty="0"/>
              <a:t>Ask:</a:t>
            </a:r>
          </a:p>
          <a:p>
            <a:pPr>
              <a:buFont typeface="Arial" panose="020B0604020202020204" pitchFamily="34" charset="0"/>
              <a:buChar char="•"/>
            </a:pPr>
            <a:r>
              <a:rPr lang="en-GB" b="1" i="1" dirty="0"/>
              <a:t>“Why do you think that person said that?”</a:t>
            </a:r>
            <a:br>
              <a:rPr lang="en-GB" b="1" i="1" dirty="0"/>
            </a:br>
            <a:r>
              <a:rPr lang="en-GB" b="1" i="1" dirty="0"/>
              <a:t>“What’s the evidence behind that claim?”</a:t>
            </a:r>
            <a:br>
              <a:rPr lang="en-GB" b="1" i="1" dirty="0"/>
            </a:br>
            <a:r>
              <a:rPr lang="en-GB" b="1" i="1" dirty="0"/>
              <a:t>“Does this opinion help or harm others?”</a:t>
            </a:r>
          </a:p>
          <a:p>
            <a:pPr>
              <a:buNone/>
            </a:pPr>
            <a:br>
              <a:rPr lang="en-GB" dirty="0"/>
            </a:br>
            <a:r>
              <a:rPr lang="en-GB" b="1" dirty="0"/>
              <a:t>10. Build Empathy</a:t>
            </a:r>
          </a:p>
          <a:p>
            <a:pPr>
              <a:buFont typeface="Arial" panose="020B0604020202020204" pitchFamily="34" charset="0"/>
              <a:buChar char="•"/>
            </a:pPr>
            <a:r>
              <a:rPr lang="en-GB" dirty="0"/>
              <a:t>Encourage empathy-building experiences (volunteering, caring for siblings, listening skills).</a:t>
            </a:r>
          </a:p>
          <a:p>
            <a:pPr>
              <a:buFont typeface="Arial" panose="020B0604020202020204" pitchFamily="34" charset="0"/>
              <a:buChar char="•"/>
            </a:pPr>
            <a:r>
              <a:rPr lang="en-GB" dirty="0"/>
              <a:t>Talk about emotions as strengths — not weaknesses.</a:t>
            </a:r>
          </a:p>
        </p:txBody>
      </p:sp>
    </p:spTree>
    <p:extLst>
      <p:ext uri="{BB962C8B-B14F-4D97-AF65-F5344CB8AC3E}">
        <p14:creationId xmlns:p14="http://schemas.microsoft.com/office/powerpoint/2010/main" val="1899863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97A5F-518D-7E31-743D-A1F06C90A1DB}"/>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C0BD8C37-C4A0-A844-9ACF-19773BF3C1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11593340-5683-D376-E133-3AEA81B83580}"/>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3ACA2A8F-B330-54BB-D577-97D6C7E754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84D83EF5-1B25-7A8C-E82F-20EC055B1F4D}"/>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graphicFrame>
        <p:nvGraphicFramePr>
          <p:cNvPr id="2" name="Table 1">
            <a:extLst>
              <a:ext uri="{FF2B5EF4-FFF2-40B4-BE49-F238E27FC236}">
                <a16:creationId xmlns:a16="http://schemas.microsoft.com/office/drawing/2014/main" id="{9EE93C2E-9E23-1BCE-E256-1595FC4355E2}"/>
              </a:ext>
            </a:extLst>
          </p:cNvPr>
          <p:cNvGraphicFramePr>
            <a:graphicFrameLocks noGrp="1"/>
          </p:cNvGraphicFramePr>
          <p:nvPr>
            <p:extLst>
              <p:ext uri="{D42A27DB-BD31-4B8C-83A1-F6EECF244321}">
                <p14:modId xmlns:p14="http://schemas.microsoft.com/office/powerpoint/2010/main" val="3609603501"/>
              </p:ext>
            </p:extLst>
          </p:nvPr>
        </p:nvGraphicFramePr>
        <p:xfrm>
          <a:off x="543464" y="1423358"/>
          <a:ext cx="10810336" cy="3214782"/>
        </p:xfrm>
        <a:graphic>
          <a:graphicData uri="http://schemas.openxmlformats.org/drawingml/2006/table">
            <a:tbl>
              <a:tblPr firstRow="1" firstCol="1" bandRow="1"/>
              <a:tblGrid>
                <a:gridCol w="3045125">
                  <a:extLst>
                    <a:ext uri="{9D8B030D-6E8A-4147-A177-3AD203B41FA5}">
                      <a16:colId xmlns:a16="http://schemas.microsoft.com/office/drawing/2014/main" val="2837138507"/>
                    </a:ext>
                  </a:extLst>
                </a:gridCol>
                <a:gridCol w="7765211">
                  <a:extLst>
                    <a:ext uri="{9D8B030D-6E8A-4147-A177-3AD203B41FA5}">
                      <a16:colId xmlns:a16="http://schemas.microsoft.com/office/drawing/2014/main" val="3429979321"/>
                    </a:ext>
                  </a:extLst>
                </a:gridCol>
              </a:tblGrid>
              <a:tr h="535797">
                <a:tc>
                  <a:txBody>
                    <a:bodyPr/>
                    <a:lstStyle/>
                    <a:p>
                      <a:pPr algn="ctr">
                        <a:lnSpc>
                          <a:spcPct val="115000"/>
                        </a:lnSpc>
                        <a:spcAft>
                          <a:spcPts val="1000"/>
                        </a:spcAft>
                        <a:buNone/>
                      </a:pPr>
                      <a:r>
                        <a:rPr lang="en-GB" sz="1800" b="1">
                          <a:effectLst/>
                          <a:latin typeface="Times New Roman" panose="02020603050405020304" pitchFamily="18" charset="0"/>
                          <a:ea typeface="Times New Roman" panose="02020603050405020304" pitchFamily="18" charset="0"/>
                          <a:cs typeface="Times New Roman" panose="02020603050405020304" pitchFamily="18" charset="0"/>
                        </a:rPr>
                        <a:t>Topic</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GB" sz="1800" b="1">
                          <a:effectLst/>
                          <a:latin typeface="Times New Roman" panose="02020603050405020304" pitchFamily="18" charset="0"/>
                          <a:ea typeface="Times New Roman" panose="02020603050405020304" pitchFamily="18" charset="0"/>
                          <a:cs typeface="Times New Roman" panose="02020603050405020304" pitchFamily="18" charset="0"/>
                        </a:rPr>
                        <a:t>Example Question</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0488053"/>
                  </a:ext>
                </a:extLst>
              </a:tr>
              <a:tr h="535797">
                <a:tc>
                  <a:txBody>
                    <a:bodyPr/>
                    <a:lstStyle/>
                    <a:p>
                      <a:pPr>
                        <a:lnSpc>
                          <a:spcPct val="115000"/>
                        </a:lnSpc>
                        <a:spcAft>
                          <a:spcPts val="1000"/>
                        </a:spcAft>
                        <a:buNone/>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Respect</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“What does it look like when someone shows respect online?”</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2190078"/>
                  </a:ext>
                </a:extLst>
              </a:tr>
              <a:tr h="535797">
                <a:tc>
                  <a:txBody>
                    <a:bodyPr/>
                    <a:lstStyle/>
                    <a:p>
                      <a:pPr>
                        <a:lnSpc>
                          <a:spcPct val="115000"/>
                        </a:lnSpc>
                        <a:spcAft>
                          <a:spcPts val="1000"/>
                        </a:spcAft>
                        <a:buNone/>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Consent</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“Why is it important to ask before borrowing someone’s stuff—or hugging them?”</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1728239"/>
                  </a:ext>
                </a:extLst>
              </a:tr>
              <a:tr h="535797">
                <a:tc>
                  <a:txBody>
                    <a:bodyPr/>
                    <a:lstStyle/>
                    <a:p>
                      <a:pPr>
                        <a:lnSpc>
                          <a:spcPct val="115000"/>
                        </a:lnSpc>
                        <a:spcAft>
                          <a:spcPts val="1000"/>
                        </a:spcAft>
                        <a:buNone/>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Equality</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“Do you think boys and girls get treated the same at school?”</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7692413"/>
                  </a:ext>
                </a:extLst>
              </a:tr>
              <a:tr h="535797">
                <a:tc>
                  <a:txBody>
                    <a:bodyPr/>
                    <a:lstStyle/>
                    <a:p>
                      <a:pPr>
                        <a:lnSpc>
                          <a:spcPct val="115000"/>
                        </a:lnSpc>
                        <a:spcAft>
                          <a:spcPts val="1000"/>
                        </a:spcAft>
                        <a:buNone/>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Stereotypes</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“Why do some people think boys shouldn’t cry? Do you agree?”</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789776"/>
                  </a:ext>
                </a:extLst>
              </a:tr>
              <a:tr h="535797">
                <a:tc>
                  <a:txBody>
                    <a:bodyPr/>
                    <a:lstStyle/>
                    <a:p>
                      <a:pPr>
                        <a:lnSpc>
                          <a:spcPct val="115000"/>
                        </a:lnSpc>
                        <a:spcAft>
                          <a:spcPts val="1000"/>
                        </a:spcAft>
                        <a:buNone/>
                      </a:pPr>
                      <a:r>
                        <a:rPr lang="en-GB" sz="1800">
                          <a:effectLst/>
                          <a:latin typeface="Times New Roman" panose="02020603050405020304" pitchFamily="18" charset="0"/>
                          <a:ea typeface="Times New Roman" panose="02020603050405020304" pitchFamily="18" charset="0"/>
                          <a:cs typeface="Times New Roman" panose="02020603050405020304" pitchFamily="18" charset="0"/>
                        </a:rPr>
                        <a:t>Influence</a:t>
                      </a:r>
                      <a:endParaRPr lang="en-GB" sz="160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“What do you think that influencer is saying about relationships? Is that fair?”</a:t>
                      </a:r>
                      <a:endParaRPr lang="en-GB" sz="1600" dirty="0">
                        <a:effectLst/>
                        <a:latin typeface="Arial" panose="020B0604020202020204" pitchFamily="34" charset="0"/>
                        <a:ea typeface="MS Mincho" panose="02020609040205080304" pitchFamily="49" charset="-128"/>
                        <a:cs typeface="Times New Roman" panose="02020603050405020304" pitchFamily="18" charset="0"/>
                      </a:endParaRP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02069237"/>
                  </a:ext>
                </a:extLst>
              </a:tr>
            </a:tbl>
          </a:graphicData>
        </a:graphic>
      </p:graphicFrame>
      <p:sp>
        <p:nvSpPr>
          <p:cNvPr id="4" name="TextBox 3">
            <a:extLst>
              <a:ext uri="{FF2B5EF4-FFF2-40B4-BE49-F238E27FC236}">
                <a16:creationId xmlns:a16="http://schemas.microsoft.com/office/drawing/2014/main" id="{1804F5C0-F2D3-C176-77F4-72094D23D9F9}"/>
              </a:ext>
            </a:extLst>
          </p:cNvPr>
          <p:cNvSpPr txBox="1"/>
          <p:nvPr/>
        </p:nvSpPr>
        <p:spPr>
          <a:xfrm>
            <a:off x="2574985" y="405884"/>
            <a:ext cx="6098874" cy="461665"/>
          </a:xfrm>
          <a:prstGeom prst="rect">
            <a:avLst/>
          </a:prstGeom>
          <a:noFill/>
        </p:spPr>
        <p:txBody>
          <a:bodyPr wrap="square">
            <a:spAutoFit/>
          </a:bodyPr>
          <a:lstStyle/>
          <a:p>
            <a:pPr algn="ctr"/>
            <a:r>
              <a:rPr lang="en-GB" sz="2400" b="1" dirty="0"/>
              <a:t>Conversation Starters Cheat Sheet</a:t>
            </a:r>
          </a:p>
        </p:txBody>
      </p:sp>
    </p:spTree>
    <p:extLst>
      <p:ext uri="{BB962C8B-B14F-4D97-AF65-F5344CB8AC3E}">
        <p14:creationId xmlns:p14="http://schemas.microsoft.com/office/powerpoint/2010/main" val="187283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4F5A5640-5783-4F0E-A242-84B6F77595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2887E454-49E9-4DB4-9527-5E4350AAFD9F}"/>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32974088-4F50-45B3-B7E0-8B74857EBE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EE9EEDFF-0F0F-42C6-B4D3-61CE57ABF20F}"/>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F20BF25C-D812-F0E2-5822-8BFFCE3A3460}"/>
              </a:ext>
            </a:extLst>
          </p:cNvPr>
          <p:cNvSpPr txBox="1"/>
          <p:nvPr/>
        </p:nvSpPr>
        <p:spPr>
          <a:xfrm>
            <a:off x="264923" y="431668"/>
            <a:ext cx="11662154" cy="4893647"/>
          </a:xfrm>
          <a:prstGeom prst="rect">
            <a:avLst/>
          </a:prstGeom>
          <a:noFill/>
        </p:spPr>
        <p:txBody>
          <a:bodyPr wrap="square">
            <a:spAutoFit/>
          </a:bodyPr>
          <a:lstStyle/>
          <a:p>
            <a:pPr algn="ctr"/>
            <a:r>
              <a:rPr lang="en-GB" sz="2400" dirty="0"/>
              <a:t>	</a:t>
            </a:r>
            <a:r>
              <a:rPr lang="en-GB" sz="2400" b="1" dirty="0"/>
              <a:t>Core Concepts</a:t>
            </a:r>
          </a:p>
          <a:p>
            <a:r>
              <a:rPr lang="en-GB" sz="2400" b="1" dirty="0"/>
              <a:t>Misogyny</a:t>
            </a:r>
            <a:br>
              <a:rPr lang="en-GB" sz="2400" dirty="0"/>
            </a:br>
            <a:r>
              <a:rPr lang="en-GB" sz="2400" i="1" dirty="0"/>
              <a:t>Hatred, contempt, or prejudice against women.</a:t>
            </a:r>
            <a:br>
              <a:rPr lang="en-GB" sz="2400" dirty="0"/>
            </a:br>
            <a:r>
              <a:rPr lang="en-GB" sz="2400" dirty="0"/>
              <a:t>Often includes stereotyping, objectification, and blaming women for men's issues.</a:t>
            </a:r>
          </a:p>
          <a:p>
            <a:r>
              <a:rPr lang="en-GB" sz="2400" b="1" dirty="0"/>
              <a:t>Incel</a:t>
            </a:r>
            <a:br>
              <a:rPr lang="en-GB" sz="2400" dirty="0"/>
            </a:br>
            <a:r>
              <a:rPr lang="en-GB" sz="2400" dirty="0"/>
              <a:t>Short for </a:t>
            </a:r>
            <a:r>
              <a:rPr lang="en-GB" sz="2400" i="1" dirty="0"/>
              <a:t>“involuntary celibate”</a:t>
            </a:r>
            <a:r>
              <a:rPr lang="en-GB" sz="2400" dirty="0"/>
              <a:t> – a term used by (mainly male) individuals who believe they are unable to form romantic or sexual relationships, and blame women or society for this.</a:t>
            </a:r>
            <a:br>
              <a:rPr lang="en-GB" sz="2400" dirty="0"/>
            </a:br>
            <a:r>
              <a:rPr lang="en-GB" sz="2400" dirty="0"/>
              <a:t>Some incel communities promote violence or resentment against women and “attractive” men.</a:t>
            </a:r>
          </a:p>
          <a:p>
            <a:r>
              <a:rPr lang="en-GB" sz="2400" b="1" dirty="0"/>
              <a:t>Manosphere</a:t>
            </a:r>
            <a:br>
              <a:rPr lang="en-GB" sz="2400" dirty="0"/>
            </a:br>
            <a:r>
              <a:rPr lang="en-GB" sz="2400" dirty="0"/>
              <a:t>A collection of online spaces (forums, subreddits, YouTube channels) that focus on men’s issues, often promoting </a:t>
            </a:r>
            <a:r>
              <a:rPr lang="en-GB" sz="2400" b="1" dirty="0"/>
              <a:t>anti-feminist</a:t>
            </a:r>
            <a:r>
              <a:rPr lang="en-GB" sz="2400" dirty="0"/>
              <a:t>, </a:t>
            </a:r>
            <a:r>
              <a:rPr lang="en-GB" sz="2400" b="1" dirty="0"/>
              <a:t>misogynistic</a:t>
            </a:r>
            <a:r>
              <a:rPr lang="en-GB" sz="2400" dirty="0"/>
              <a:t>, or </a:t>
            </a:r>
            <a:r>
              <a:rPr lang="en-GB" sz="2400" b="1" dirty="0"/>
              <a:t>extremist</a:t>
            </a:r>
            <a:r>
              <a:rPr lang="en-GB" sz="2400" dirty="0"/>
              <a:t> content. Includes groups like MRAs (Men’s Rights Activists), PUAs (Pick-Up Artists), and incels.</a:t>
            </a:r>
          </a:p>
        </p:txBody>
      </p:sp>
    </p:spTree>
    <p:extLst>
      <p:ext uri="{BB962C8B-B14F-4D97-AF65-F5344CB8AC3E}">
        <p14:creationId xmlns:p14="http://schemas.microsoft.com/office/powerpoint/2010/main" val="32270766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2CF1C-55C3-F64F-B1B0-9C9269C74279}"/>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A4DC0806-E97E-7308-9319-7F9DF8986C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pic>
        <p:nvPicPr>
          <p:cNvPr id="5" name="Picture 4" descr="Logo, company name&#10;&#10;Description automatically generated">
            <a:extLst>
              <a:ext uri="{FF2B5EF4-FFF2-40B4-BE49-F238E27FC236}">
                <a16:creationId xmlns:a16="http://schemas.microsoft.com/office/drawing/2014/main" id="{36828A0C-C3A4-BC6F-99C3-871631903B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A6D360D6-691C-C149-492A-A4F864FF6161}"/>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4B200C24-9623-894E-E4C9-BD570134F66E}"/>
              </a:ext>
            </a:extLst>
          </p:cNvPr>
          <p:cNvSpPr txBox="1"/>
          <p:nvPr/>
        </p:nvSpPr>
        <p:spPr>
          <a:xfrm>
            <a:off x="2851030" y="405884"/>
            <a:ext cx="6098874" cy="369332"/>
          </a:xfrm>
          <a:prstGeom prst="rect">
            <a:avLst/>
          </a:prstGeom>
          <a:noFill/>
        </p:spPr>
        <p:txBody>
          <a:bodyPr wrap="square">
            <a:spAutoFit/>
          </a:bodyPr>
          <a:lstStyle/>
          <a:p>
            <a:pPr algn="ctr"/>
            <a:r>
              <a:rPr lang="en-GB" sz="1800" b="1" dirty="0">
                <a:effectLst/>
                <a:latin typeface="Aptos" panose="020B0004020202020204" pitchFamily="34" charset="0"/>
                <a:ea typeface="Aptos" panose="020B0004020202020204" pitchFamily="34" charset="0"/>
                <a:cs typeface="Times New Roman" panose="02020603050405020304" pitchFamily="18" charset="0"/>
              </a:rPr>
              <a:t>Accessing Support &amp; Resources in Wales</a:t>
            </a:r>
            <a:endParaRPr lang="en-GB" dirty="0"/>
          </a:p>
        </p:txBody>
      </p:sp>
      <p:graphicFrame>
        <p:nvGraphicFramePr>
          <p:cNvPr id="4" name="Table 3">
            <a:extLst>
              <a:ext uri="{FF2B5EF4-FFF2-40B4-BE49-F238E27FC236}">
                <a16:creationId xmlns:a16="http://schemas.microsoft.com/office/drawing/2014/main" id="{3CC73E45-C109-0B75-0AEB-78B97B8980EC}"/>
              </a:ext>
            </a:extLst>
          </p:cNvPr>
          <p:cNvGraphicFramePr>
            <a:graphicFrameLocks noGrp="1"/>
          </p:cNvGraphicFramePr>
          <p:nvPr>
            <p:extLst>
              <p:ext uri="{D42A27DB-BD31-4B8C-83A1-F6EECF244321}">
                <p14:modId xmlns:p14="http://schemas.microsoft.com/office/powerpoint/2010/main" val="1708270197"/>
              </p:ext>
            </p:extLst>
          </p:nvPr>
        </p:nvGraphicFramePr>
        <p:xfrm>
          <a:off x="465826" y="1081134"/>
          <a:ext cx="11412747" cy="5486545"/>
        </p:xfrm>
        <a:graphic>
          <a:graphicData uri="http://schemas.openxmlformats.org/drawingml/2006/table">
            <a:tbl>
              <a:tblPr firstRow="1" firstCol="1" bandRow="1"/>
              <a:tblGrid>
                <a:gridCol w="1613140">
                  <a:extLst>
                    <a:ext uri="{9D8B030D-6E8A-4147-A177-3AD203B41FA5}">
                      <a16:colId xmlns:a16="http://schemas.microsoft.com/office/drawing/2014/main" val="3457048320"/>
                    </a:ext>
                  </a:extLst>
                </a:gridCol>
                <a:gridCol w="7720642">
                  <a:extLst>
                    <a:ext uri="{9D8B030D-6E8A-4147-A177-3AD203B41FA5}">
                      <a16:colId xmlns:a16="http://schemas.microsoft.com/office/drawing/2014/main" val="2756500635"/>
                    </a:ext>
                  </a:extLst>
                </a:gridCol>
                <a:gridCol w="2078965">
                  <a:extLst>
                    <a:ext uri="{9D8B030D-6E8A-4147-A177-3AD203B41FA5}">
                      <a16:colId xmlns:a16="http://schemas.microsoft.com/office/drawing/2014/main" val="570340948"/>
                    </a:ext>
                  </a:extLst>
                </a:gridCol>
              </a:tblGrid>
              <a:tr h="162149">
                <a:tc>
                  <a:txBody>
                    <a:bodyPr/>
                    <a:lstStyle/>
                    <a:p>
                      <a:pPr>
                        <a:lnSpc>
                          <a:spcPct val="115000"/>
                        </a:lnSpc>
                        <a:spcAft>
                          <a:spcPts val="1000"/>
                        </a:spcAft>
                        <a:buNone/>
                      </a:pPr>
                      <a:r>
                        <a:rPr lang="en-GB" sz="1400" b="1">
                          <a:effectLst/>
                          <a:latin typeface="Arial" panose="020B0604020202020204" pitchFamily="34" charset="0"/>
                          <a:ea typeface="MS Mincho" panose="02020609040205080304" pitchFamily="49" charset="-128"/>
                          <a:cs typeface="Times New Roman" panose="02020603050405020304" pitchFamily="18" charset="0"/>
                        </a:rPr>
                        <a:t>Organisation</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b="1">
                          <a:effectLst/>
                          <a:latin typeface="Arial" panose="020B0604020202020204" pitchFamily="34" charset="0"/>
                          <a:ea typeface="MS Mincho" panose="02020609040205080304" pitchFamily="49" charset="-128"/>
                          <a:cs typeface="Times New Roman" panose="02020603050405020304" pitchFamily="18" charset="0"/>
                        </a:rPr>
                        <a:t>What They Do / How They Can Help</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b="1">
                          <a:effectLst/>
                          <a:latin typeface="Arial" panose="020B0604020202020204" pitchFamily="34" charset="0"/>
                          <a:ea typeface="MS Mincho" panose="02020609040205080304" pitchFamily="49" charset="-128"/>
                          <a:cs typeface="Times New Roman" panose="02020603050405020304" pitchFamily="18" charset="0"/>
                        </a:rPr>
                        <a:t>Contact or How to Access</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7404223"/>
                  </a:ext>
                </a:extLst>
              </a:tr>
              <a:tr h="968377">
                <a:tc>
                  <a:txBody>
                    <a:bodyPr/>
                    <a:lstStyle/>
                    <a:p>
                      <a:pPr>
                        <a:lnSpc>
                          <a:spcPct val="115000"/>
                        </a:lnSpc>
                        <a:spcAft>
                          <a:spcPts val="1000"/>
                        </a:spcAft>
                        <a:buNone/>
                      </a:pPr>
                      <a:r>
                        <a:rPr lang="en-GB" sz="1400" b="1">
                          <a:effectLst/>
                          <a:latin typeface="Arial" panose="020B0604020202020204" pitchFamily="34" charset="0"/>
                          <a:ea typeface="MS Mincho" panose="02020609040205080304" pitchFamily="49" charset="-128"/>
                          <a:cs typeface="Times New Roman" panose="02020603050405020304" pitchFamily="18" charset="0"/>
                        </a:rPr>
                        <a:t>Everyone’s Invited</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a:effectLst/>
                          <a:latin typeface="Arial" panose="020B0604020202020204" pitchFamily="34" charset="0"/>
                          <a:ea typeface="MS Mincho" panose="02020609040205080304" pitchFamily="49" charset="-128"/>
                          <a:cs typeface="Times New Roman" panose="02020603050405020304" pitchFamily="18" charset="0"/>
                        </a:rPr>
                        <a:t>Tackles rape culture, online misogyny, and sexual harassment. They run education programmes, deliver talks/workshops in schools, and have specific parent-facing content (“Parent Sharing”) so parents can better understand how these issues show up among young people. </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u="sng">
                          <a:solidFill>
                            <a:srgbClr val="0000FF"/>
                          </a:solidFill>
                          <a:effectLst/>
                          <a:latin typeface="Arial" panose="020B0604020202020204" pitchFamily="34" charset="0"/>
                          <a:ea typeface="MS Mincho" panose="02020609040205080304" pitchFamily="49" charset="-128"/>
                          <a:cs typeface="Times New Roman" panose="02020603050405020304" pitchFamily="18" charset="0"/>
                          <a:hlinkClick r:id="rId4"/>
                        </a:rPr>
                        <a:t>Everyone's Invited</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5074590"/>
                  </a:ext>
                </a:extLst>
              </a:tr>
              <a:tr h="968377">
                <a:tc>
                  <a:txBody>
                    <a:bodyPr/>
                    <a:lstStyle/>
                    <a:p>
                      <a:pPr>
                        <a:lnSpc>
                          <a:spcPct val="115000"/>
                        </a:lnSpc>
                        <a:spcAft>
                          <a:spcPts val="1000"/>
                        </a:spcAft>
                        <a:buNone/>
                      </a:pPr>
                      <a:r>
                        <a:rPr lang="en-GB" sz="1400" b="1">
                          <a:effectLst/>
                          <a:latin typeface="Arial" panose="020B0604020202020204" pitchFamily="34" charset="0"/>
                          <a:ea typeface="MS Mincho" panose="02020609040205080304" pitchFamily="49" charset="-128"/>
                          <a:cs typeface="Times New Roman" panose="02020603050405020304" pitchFamily="18" charset="0"/>
                        </a:rPr>
                        <a:t>Internet Matters</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a:effectLst/>
                          <a:latin typeface="Arial" panose="020B0604020202020204" pitchFamily="34" charset="0"/>
                          <a:ea typeface="MS Mincho" panose="02020609040205080304" pitchFamily="49" charset="-128"/>
                          <a:cs typeface="Times New Roman" panose="02020603050405020304" pitchFamily="18" charset="0"/>
                        </a:rPr>
                        <a:t>Offers guidance on keeping children safe online, including help with parental controls, understanding harmful content, and advice tailored by age. They are a strong resource for understanding what parents can implement at home. </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u="sng">
                          <a:solidFill>
                            <a:srgbClr val="0000FF"/>
                          </a:solidFill>
                          <a:effectLst/>
                          <a:latin typeface="Arial" panose="020B0604020202020204" pitchFamily="34" charset="0"/>
                          <a:ea typeface="MS Mincho" panose="02020609040205080304" pitchFamily="49" charset="-128"/>
                          <a:cs typeface="Times New Roman" panose="02020603050405020304" pitchFamily="18" charset="0"/>
                          <a:hlinkClick r:id="rId5"/>
                        </a:rPr>
                        <a:t>Internet Matters</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3193285"/>
                  </a:ext>
                </a:extLst>
              </a:tr>
              <a:tr h="807127">
                <a:tc>
                  <a:txBody>
                    <a:bodyPr/>
                    <a:lstStyle/>
                    <a:p>
                      <a:pPr>
                        <a:lnSpc>
                          <a:spcPct val="115000"/>
                        </a:lnSpc>
                        <a:spcAft>
                          <a:spcPts val="1000"/>
                        </a:spcAft>
                        <a:buNone/>
                      </a:pPr>
                      <a:r>
                        <a:rPr lang="en-GB" sz="1400" b="1">
                          <a:effectLst/>
                          <a:latin typeface="Arial" panose="020B0604020202020204" pitchFamily="34" charset="0"/>
                          <a:ea typeface="MS Mincho" panose="02020609040205080304" pitchFamily="49" charset="-128"/>
                          <a:cs typeface="Times New Roman" panose="02020603050405020304" pitchFamily="18" charset="0"/>
                        </a:rPr>
                        <a:t>Childnet</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a:effectLst/>
                          <a:latin typeface="Arial" panose="020B0604020202020204" pitchFamily="34" charset="0"/>
                          <a:ea typeface="MS Mincho" panose="02020609040205080304" pitchFamily="49" charset="-128"/>
                          <a:cs typeface="Times New Roman" panose="02020603050405020304" pitchFamily="18" charset="0"/>
                        </a:rPr>
                        <a:t>UK charity focused on internet safety for children and young people. They provide education sessions, resources for parents and carers, information about online risks (including misogynistic content) and how to talk about them. </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u="sng">
                          <a:solidFill>
                            <a:srgbClr val="0000FF"/>
                          </a:solidFill>
                          <a:effectLst/>
                          <a:latin typeface="Arial" panose="020B0604020202020204" pitchFamily="34" charset="0"/>
                          <a:ea typeface="MS Mincho" panose="02020609040205080304" pitchFamily="49" charset="-128"/>
                          <a:cs typeface="Times New Roman" panose="02020603050405020304" pitchFamily="18" charset="0"/>
                          <a:hlinkClick r:id="rId6"/>
                        </a:rPr>
                        <a:t>Childnet</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0121059"/>
                  </a:ext>
                </a:extLst>
              </a:tr>
              <a:tr h="645876">
                <a:tc>
                  <a:txBody>
                    <a:bodyPr/>
                    <a:lstStyle/>
                    <a:p>
                      <a:pPr>
                        <a:lnSpc>
                          <a:spcPct val="115000"/>
                        </a:lnSpc>
                        <a:spcAft>
                          <a:spcPts val="1000"/>
                        </a:spcAft>
                        <a:buNone/>
                      </a:pPr>
                      <a:r>
                        <a:rPr lang="en-GB" sz="1400" b="1">
                          <a:effectLst/>
                          <a:latin typeface="Arial" panose="020B0604020202020204" pitchFamily="34" charset="0"/>
                          <a:ea typeface="MS Mincho" panose="02020609040205080304" pitchFamily="49" charset="-128"/>
                          <a:cs typeface="Times New Roman" panose="02020603050405020304" pitchFamily="18" charset="0"/>
                        </a:rPr>
                        <a:t>Welsh Women’s Aid</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a:effectLst/>
                          <a:latin typeface="Arial" panose="020B0604020202020204" pitchFamily="34" charset="0"/>
                          <a:ea typeface="MS Mincho" panose="02020609040205080304" pitchFamily="49" charset="-128"/>
                          <a:cs typeface="Times New Roman" panose="02020603050405020304" pitchFamily="18" charset="0"/>
                        </a:rPr>
                        <a:t>Provides insight and resources into how misogyny plays out online, plus support for gender-based harm, safety, and advocacy in Wales specifically. Useful for parents wanting support locally. </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u="sng">
                          <a:solidFill>
                            <a:srgbClr val="0000FF"/>
                          </a:solidFill>
                          <a:effectLst/>
                          <a:latin typeface="Arial" panose="020B0604020202020204" pitchFamily="34" charset="0"/>
                          <a:ea typeface="MS Mincho" panose="02020609040205080304" pitchFamily="49" charset="-128"/>
                          <a:cs typeface="Times New Roman" panose="02020603050405020304" pitchFamily="18" charset="0"/>
                          <a:hlinkClick r:id="rId7"/>
                        </a:rPr>
                        <a:t>Welsh Women's Aid</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0633195"/>
                  </a:ext>
                </a:extLst>
              </a:tr>
              <a:tr h="968377">
                <a:tc>
                  <a:txBody>
                    <a:bodyPr/>
                    <a:lstStyle/>
                    <a:p>
                      <a:pPr>
                        <a:lnSpc>
                          <a:spcPct val="115000"/>
                        </a:lnSpc>
                        <a:spcAft>
                          <a:spcPts val="1000"/>
                        </a:spcAft>
                        <a:buNone/>
                      </a:pPr>
                      <a:r>
                        <a:rPr lang="en-GB" sz="1400" b="1">
                          <a:effectLst/>
                          <a:latin typeface="Arial" panose="020B0604020202020204" pitchFamily="34" charset="0"/>
                          <a:ea typeface="MS Mincho" panose="02020609040205080304" pitchFamily="49" charset="-128"/>
                          <a:cs typeface="Times New Roman" panose="02020603050405020304" pitchFamily="18" charset="0"/>
                        </a:rPr>
                        <a:t>Ofcom</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a:effectLst/>
                          <a:latin typeface="Arial" panose="020B0604020202020204" pitchFamily="34" charset="0"/>
                          <a:ea typeface="MS Mincho" panose="02020609040205080304" pitchFamily="49" charset="-128"/>
                          <a:cs typeface="Times New Roman" panose="02020603050405020304" pitchFamily="18" charset="0"/>
                        </a:rPr>
                        <a:t>The UK’s communications regulator: published guidelines and expectations for platforms to mitigate misogyny, harassment etc. Also useful for understanding what protections should exist online. Though not a direct support service, helpful for parents in understanding rights. </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u="sng">
                          <a:solidFill>
                            <a:srgbClr val="0000FF"/>
                          </a:solidFill>
                          <a:effectLst/>
                          <a:latin typeface="Arial" panose="020B0604020202020204" pitchFamily="34" charset="0"/>
                          <a:ea typeface="MS Mincho" panose="02020609040205080304" pitchFamily="49" charset="-128"/>
                          <a:cs typeface="Times New Roman" panose="02020603050405020304" pitchFamily="18" charset="0"/>
                          <a:hlinkClick r:id="rId8"/>
                        </a:rPr>
                        <a:t>OFCOM</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7798335"/>
                  </a:ext>
                </a:extLst>
              </a:tr>
              <a:tr h="645876">
                <a:tc>
                  <a:txBody>
                    <a:bodyPr/>
                    <a:lstStyle/>
                    <a:p>
                      <a:pPr>
                        <a:lnSpc>
                          <a:spcPct val="115000"/>
                        </a:lnSpc>
                        <a:spcAft>
                          <a:spcPts val="1000"/>
                        </a:spcAft>
                        <a:buNone/>
                      </a:pPr>
                      <a:r>
                        <a:rPr lang="en-GB" sz="1400" b="1">
                          <a:effectLst/>
                          <a:latin typeface="Arial" panose="020B0604020202020204" pitchFamily="34" charset="0"/>
                          <a:ea typeface="MS Mincho" panose="02020609040205080304" pitchFamily="49" charset="-128"/>
                          <a:cs typeface="Times New Roman" panose="02020603050405020304" pitchFamily="18" charset="0"/>
                        </a:rPr>
                        <a:t>Girlguiding</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a:effectLst/>
                          <a:latin typeface="Arial" panose="020B0604020202020204" pitchFamily="34" charset="0"/>
                          <a:ea typeface="MS Mincho" panose="02020609040205080304" pitchFamily="49" charset="-128"/>
                          <a:cs typeface="Times New Roman" panose="02020603050405020304" pitchFamily="18" charset="0"/>
                        </a:rPr>
                        <a:t>Offers advice on talking to young people about online safety &amp; misogyny. Not always formal counselling, but good practical guidance for parents/carers on how to have conversations. </a:t>
                      </a:r>
                      <a:endParaRPr lang="en-GB" sz="120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r>
                        <a:rPr lang="en-GB" sz="1400" u="sng" dirty="0">
                          <a:solidFill>
                            <a:srgbClr val="0000FF"/>
                          </a:solidFill>
                          <a:effectLst/>
                          <a:latin typeface="Arial" panose="020B0604020202020204" pitchFamily="34" charset="0"/>
                          <a:ea typeface="MS Mincho" panose="02020609040205080304" pitchFamily="49" charset="-128"/>
                          <a:cs typeface="Times New Roman" panose="02020603050405020304" pitchFamily="18" charset="0"/>
                          <a:hlinkClick r:id="rId9"/>
                        </a:rPr>
                        <a:t>Girlguiding</a:t>
                      </a:r>
                      <a:endParaRPr lang="en-GB" sz="1200" dirty="0">
                        <a:effectLst/>
                        <a:latin typeface="Arial" panose="020B0604020202020204" pitchFamily="34" charset="0"/>
                        <a:ea typeface="MS Mincho" panose="02020609040205080304" pitchFamily="49" charset="-128"/>
                        <a:cs typeface="Times New Roman" panose="02020603050405020304" pitchFamily="18" charset="0"/>
                      </a:endParaRPr>
                    </a:p>
                  </a:txBody>
                  <a:tcPr marL="6349" marR="6349" marT="6349" marB="634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0479744"/>
                  </a:ext>
                </a:extLst>
              </a:tr>
            </a:tbl>
          </a:graphicData>
        </a:graphic>
      </p:graphicFrame>
    </p:spTree>
    <p:extLst>
      <p:ext uri="{BB962C8B-B14F-4D97-AF65-F5344CB8AC3E}">
        <p14:creationId xmlns:p14="http://schemas.microsoft.com/office/powerpoint/2010/main" val="16201754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F0E05-3DF6-7E7B-5A9E-6DD0447EE0C7}"/>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1A42E9DE-8390-7E0C-1ABE-097CF513DD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9699BAF1-34A6-5109-D936-FD0DB9BC8B6E}"/>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B7B6DEF9-F56A-8C90-1BB5-3E3AC6E151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4F15B498-9FD3-B4B1-F872-4D0B24B6C6D6}"/>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498D5E2D-273A-7D67-4FA7-BEDEC8AB00EA}"/>
              </a:ext>
            </a:extLst>
          </p:cNvPr>
          <p:cNvSpPr txBox="1"/>
          <p:nvPr/>
        </p:nvSpPr>
        <p:spPr>
          <a:xfrm>
            <a:off x="629728" y="1557030"/>
            <a:ext cx="11050438" cy="2270750"/>
          </a:xfrm>
          <a:prstGeom prst="rect">
            <a:avLst/>
          </a:prstGeom>
          <a:noFill/>
        </p:spPr>
        <p:txBody>
          <a:bodyPr wrap="square">
            <a:spAutoFit/>
          </a:bodyPr>
          <a:lstStyle/>
          <a:p>
            <a:pPr>
              <a:lnSpc>
                <a:spcPct val="107000"/>
              </a:lnSpc>
              <a:spcAft>
                <a:spcPts val="800"/>
              </a:spcAft>
              <a:buNone/>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Additional Reading for Parents</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"Men Who Hate Women" by Laura Bates: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An exploration of online misogyny and its real-world impacts .</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"Down Girl: The Logic of Misogyny" by Kate Manne:</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 philosophical analysis of misogyny's role in society .</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"Entitled: How Male Privilege Hurts Women" by Kate Manne:</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Examines the concept of male entitlement and its consequences .</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Internet Matters Guide:</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Offers practical advice for parents on addressing online misogyny .</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210281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E8B5D-C0AA-193A-E3CF-A4EB41E2FB3C}"/>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58148D9D-75BE-7FA1-6226-3108159BCA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02FAB559-501A-C63A-39C0-49F3497DA655}"/>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28AEDB41-4930-6AB5-14AB-BCC2A93A6A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91ABE8DD-0B11-3F9D-558F-E56CCA15ECCB}"/>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2" name="TextBox 1">
            <a:extLst>
              <a:ext uri="{FF2B5EF4-FFF2-40B4-BE49-F238E27FC236}">
                <a16:creationId xmlns:a16="http://schemas.microsoft.com/office/drawing/2014/main" id="{8785858E-0948-729D-F35A-81C5C62489C6}"/>
              </a:ext>
            </a:extLst>
          </p:cNvPr>
          <p:cNvSpPr txBox="1"/>
          <p:nvPr/>
        </p:nvSpPr>
        <p:spPr>
          <a:xfrm>
            <a:off x="1181819" y="1647645"/>
            <a:ext cx="10265434" cy="769441"/>
          </a:xfrm>
          <a:prstGeom prst="rect">
            <a:avLst/>
          </a:prstGeom>
          <a:noFill/>
        </p:spPr>
        <p:txBody>
          <a:bodyPr wrap="square" rtlCol="0">
            <a:spAutoFit/>
          </a:bodyPr>
          <a:lstStyle/>
          <a:p>
            <a:pPr algn="ctr"/>
            <a:r>
              <a:rPr lang="en-GB" sz="4400" dirty="0"/>
              <a:t>Any Questions?</a:t>
            </a:r>
          </a:p>
        </p:txBody>
      </p:sp>
      <p:pic>
        <p:nvPicPr>
          <p:cNvPr id="11" name="Picture 10" descr="A qr code with a logo&#10;&#10;AI-generated content may be incorrect.">
            <a:extLst>
              <a:ext uri="{FF2B5EF4-FFF2-40B4-BE49-F238E27FC236}">
                <a16:creationId xmlns:a16="http://schemas.microsoft.com/office/drawing/2014/main" id="{139AEF94-2834-7CFC-D1D6-F636EF08C9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5150" y="2312091"/>
            <a:ext cx="3302000" cy="3302000"/>
          </a:xfrm>
          <a:prstGeom prst="rect">
            <a:avLst/>
          </a:prstGeom>
        </p:spPr>
      </p:pic>
      <p:sp>
        <p:nvSpPr>
          <p:cNvPr id="12" name="TextBox 11">
            <a:extLst>
              <a:ext uri="{FF2B5EF4-FFF2-40B4-BE49-F238E27FC236}">
                <a16:creationId xmlns:a16="http://schemas.microsoft.com/office/drawing/2014/main" id="{05F53DC3-0548-F76B-BDD8-F05958717C1D}"/>
              </a:ext>
            </a:extLst>
          </p:cNvPr>
          <p:cNvSpPr txBox="1"/>
          <p:nvPr/>
        </p:nvSpPr>
        <p:spPr>
          <a:xfrm>
            <a:off x="4635500" y="3314700"/>
            <a:ext cx="4667250" cy="646331"/>
          </a:xfrm>
          <a:prstGeom prst="rect">
            <a:avLst/>
          </a:prstGeom>
          <a:noFill/>
        </p:spPr>
        <p:txBody>
          <a:bodyPr wrap="square" rtlCol="0">
            <a:spAutoFit/>
          </a:bodyPr>
          <a:lstStyle/>
          <a:p>
            <a:r>
              <a:rPr lang="en-GB" dirty="0"/>
              <a:t>Please scan the QR code so that you can give feedback on tonight's session – thank you</a:t>
            </a:r>
          </a:p>
        </p:txBody>
      </p:sp>
    </p:spTree>
    <p:extLst>
      <p:ext uri="{BB962C8B-B14F-4D97-AF65-F5344CB8AC3E}">
        <p14:creationId xmlns:p14="http://schemas.microsoft.com/office/powerpoint/2010/main" val="20172898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6C1BB-05E5-3A5B-C5F9-C4BC1CDA0FF9}"/>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8418C90E-85FF-4A1F-7E61-E8CAE05464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0B7175A2-B07C-2CF4-B49F-0FC626392E83}"/>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A8FA1E1F-CC48-150D-0E7B-0C48BEE1AB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B2268F32-078C-9006-A907-769307377EB0}"/>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Tree>
    <p:extLst>
      <p:ext uri="{BB962C8B-B14F-4D97-AF65-F5344CB8AC3E}">
        <p14:creationId xmlns:p14="http://schemas.microsoft.com/office/powerpoint/2010/main" val="11076293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3C453-B96F-2611-1E66-4BF361992164}"/>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D6C6DC2C-BD8C-97CE-3EB0-7AD21973F2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8EBA99F1-7240-265F-B7B2-559DAA10FCD7}"/>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16C26B20-040B-A73D-C98C-ECAAB0B967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C6A2D31B-914A-D8F9-B609-3AECD42A0B2D}"/>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Tree>
    <p:extLst>
      <p:ext uri="{BB962C8B-B14F-4D97-AF65-F5344CB8AC3E}">
        <p14:creationId xmlns:p14="http://schemas.microsoft.com/office/powerpoint/2010/main" val="4252675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3DDE7-9DCD-529C-442D-AB2D35047A01}"/>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943FCA7B-9236-68BB-BEF2-98B2403108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pic>
        <p:nvPicPr>
          <p:cNvPr id="5" name="Picture 4" descr="Logo, company name&#10;&#10;Description automatically generated">
            <a:extLst>
              <a:ext uri="{FF2B5EF4-FFF2-40B4-BE49-F238E27FC236}">
                <a16:creationId xmlns:a16="http://schemas.microsoft.com/office/drawing/2014/main" id="{FDCF5274-F753-B8D7-C71C-B61834E407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334B1BBE-944D-B300-E650-EE4C66FF706B}"/>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BF03C541-55B0-B835-44BA-931A234CDA2B}"/>
              </a:ext>
            </a:extLst>
          </p:cNvPr>
          <p:cNvSpPr txBox="1"/>
          <p:nvPr/>
        </p:nvSpPr>
        <p:spPr>
          <a:xfrm>
            <a:off x="221411" y="188087"/>
            <a:ext cx="11749177" cy="6217087"/>
          </a:xfrm>
          <a:prstGeom prst="rect">
            <a:avLst/>
          </a:prstGeom>
          <a:noFill/>
        </p:spPr>
        <p:txBody>
          <a:bodyPr wrap="square">
            <a:spAutoFit/>
          </a:bodyPr>
          <a:lstStyle/>
          <a:p>
            <a:pPr algn="ctr"/>
            <a:r>
              <a:rPr lang="en-GB" sz="2000" b="1" dirty="0"/>
              <a:t>Language to Look Out For</a:t>
            </a:r>
          </a:p>
          <a:p>
            <a:pPr algn="ctr"/>
            <a:endParaRPr lang="en-GB" dirty="0"/>
          </a:p>
          <a:p>
            <a:r>
              <a:rPr lang="en-GB" dirty="0"/>
              <a:t>These terms may be used casually by teens, often as memes or jokes—but they can be entry points into toxic ideologies:</a:t>
            </a:r>
          </a:p>
          <a:p>
            <a:pPr algn="just"/>
            <a:r>
              <a:rPr lang="en-GB" b="1" dirty="0"/>
              <a:t>Red Pill / Red pilled </a:t>
            </a:r>
            <a:r>
              <a:rPr lang="en-GB" dirty="0"/>
              <a:t>- From The Matrix. Means “waking up to the truth” — in incel culture, it refers to rejecting feminism and believing women control society.</a:t>
            </a:r>
          </a:p>
          <a:p>
            <a:pPr algn="just"/>
            <a:r>
              <a:rPr lang="en-GB" b="1" dirty="0"/>
              <a:t>Blue Pill / Bluepilled </a:t>
            </a:r>
            <a:r>
              <a:rPr lang="en-GB" dirty="0"/>
              <a:t>- Belief in mainstream, feminist, or “politically correct” ideas. Seen as weak or naive by red pill communities.</a:t>
            </a:r>
          </a:p>
          <a:p>
            <a:pPr algn="just"/>
            <a:r>
              <a:rPr lang="en-GB" b="1" dirty="0"/>
              <a:t>Black Pill / </a:t>
            </a:r>
            <a:r>
              <a:rPr lang="en-GB" b="1" dirty="0" err="1"/>
              <a:t>Blackpilled</a:t>
            </a:r>
            <a:r>
              <a:rPr lang="en-GB" b="1" dirty="0"/>
              <a:t> </a:t>
            </a:r>
            <a:r>
              <a:rPr lang="en-GB" dirty="0"/>
              <a:t>- A fatalistic belief that nothing can be changed — especially for unattractive men. Leads to despair and, in some cases, violence.</a:t>
            </a:r>
          </a:p>
          <a:p>
            <a:pPr algn="just"/>
            <a:r>
              <a:rPr lang="en-GB" b="1" dirty="0"/>
              <a:t>Chad</a:t>
            </a:r>
            <a:r>
              <a:rPr lang="en-GB" dirty="0"/>
              <a:t> - A stereotypically attractive, successful man. Idolised and resented by incels, seen as effortlessly getting female attention.</a:t>
            </a:r>
          </a:p>
          <a:p>
            <a:pPr algn="just"/>
            <a:r>
              <a:rPr lang="en-GB" dirty="0"/>
              <a:t>Stacy - The female counterpart to a Chad. Stereotypically beautiful, popular, and superficial. Often portrayed as manipulative or shallow.</a:t>
            </a:r>
          </a:p>
          <a:p>
            <a:pPr algn="just"/>
            <a:r>
              <a:rPr lang="en-GB" b="1" dirty="0" err="1"/>
              <a:t>Simp</a:t>
            </a:r>
            <a:r>
              <a:rPr lang="en-GB" dirty="0"/>
              <a:t> - A derogatory term for a man who is “too nice” or respectful toward women. Used to shame emotional vulnerability or kindness. </a:t>
            </a:r>
          </a:p>
          <a:p>
            <a:pPr algn="just"/>
            <a:r>
              <a:rPr lang="en-GB" b="1" dirty="0" err="1"/>
              <a:t>Femcel</a:t>
            </a:r>
            <a:r>
              <a:rPr lang="en-GB" dirty="0"/>
              <a:t> - A female who identifies as involuntarily celibate, often mirroring incel forums but with less focus on hatred.</a:t>
            </a:r>
          </a:p>
          <a:p>
            <a:pPr algn="just"/>
            <a:r>
              <a:rPr lang="en-GB" b="1" dirty="0"/>
              <a:t>Hypergamy</a:t>
            </a:r>
            <a:r>
              <a:rPr lang="en-GB" dirty="0"/>
              <a:t> - The belief that women only date “up” — i.e., men with more money, status, or attractiveness — and reject average men.</a:t>
            </a:r>
          </a:p>
          <a:p>
            <a:pPr algn="just"/>
            <a:r>
              <a:rPr lang="en-GB" b="1" dirty="0"/>
              <a:t>Alpha/Beta Male </a:t>
            </a:r>
            <a:r>
              <a:rPr lang="en-GB" dirty="0"/>
              <a:t>- Simplistic social hierarchy borrowed from animal behaviour. “Alphas” dominate, “betas” are submissive. Often used to justify toxic masculinity.</a:t>
            </a:r>
          </a:p>
          <a:p>
            <a:pPr algn="just"/>
            <a:r>
              <a:rPr lang="en-GB" b="1" dirty="0"/>
              <a:t>MGTOW (Men Going Their Own Way</a:t>
            </a:r>
            <a:r>
              <a:rPr lang="en-GB" dirty="0"/>
              <a:t>) - A group that claims men should reject relationships with women altogether and live independently to avoid being “used.”</a:t>
            </a:r>
          </a:p>
        </p:txBody>
      </p:sp>
    </p:spTree>
    <p:extLst>
      <p:ext uri="{BB962C8B-B14F-4D97-AF65-F5344CB8AC3E}">
        <p14:creationId xmlns:p14="http://schemas.microsoft.com/office/powerpoint/2010/main" val="1123185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78B81-C244-295F-1FF3-8AD5E798B508}"/>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BF179BD7-4855-2A2B-BE8A-D329D577F8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9837CA11-ECDE-E76A-C009-C8C76959CAD8}"/>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C3FE12A7-DB7B-7F77-66C7-98C94E09DB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C68F6385-1052-9472-2136-A2C673171A70}"/>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A4D4D953-F99B-4F9B-F271-4F10AC860755}"/>
              </a:ext>
            </a:extLst>
          </p:cNvPr>
          <p:cNvSpPr txBox="1"/>
          <p:nvPr/>
        </p:nvSpPr>
        <p:spPr>
          <a:xfrm>
            <a:off x="399953" y="566678"/>
            <a:ext cx="8570342" cy="2862322"/>
          </a:xfrm>
          <a:prstGeom prst="rect">
            <a:avLst/>
          </a:prstGeom>
          <a:noFill/>
        </p:spPr>
        <p:txBody>
          <a:bodyPr wrap="square">
            <a:spAutoFit/>
          </a:bodyPr>
          <a:lstStyle/>
          <a:p>
            <a:pPr algn="ctr"/>
            <a:r>
              <a:rPr lang="en-GB" sz="2000" b="1" dirty="0"/>
              <a:t>Other Concerning Phrases/Attitudes</a:t>
            </a:r>
          </a:p>
          <a:p>
            <a:r>
              <a:rPr lang="en-GB" sz="2000" dirty="0"/>
              <a:t>These may signal exposure to misogynistic or incel content:</a:t>
            </a:r>
          </a:p>
          <a:p>
            <a:pPr marL="342900" indent="-342900">
              <a:buFont typeface="Wingdings" panose="05000000000000000000" pitchFamily="2" charset="2"/>
              <a:buChar char="Ø"/>
            </a:pPr>
            <a:r>
              <a:rPr lang="en-GB" sz="2000" dirty="0"/>
              <a:t>“Feminism ruined everything”</a:t>
            </a:r>
          </a:p>
          <a:p>
            <a:pPr marL="342900" indent="-342900">
              <a:buFont typeface="Wingdings" panose="05000000000000000000" pitchFamily="2" charset="2"/>
              <a:buChar char="Ø"/>
            </a:pPr>
            <a:r>
              <a:rPr lang="en-GB" sz="2000" dirty="0"/>
              <a:t>“All women are gold diggers”</a:t>
            </a:r>
          </a:p>
          <a:p>
            <a:pPr marL="342900" indent="-342900">
              <a:buFont typeface="Wingdings" panose="05000000000000000000" pitchFamily="2" charset="2"/>
              <a:buChar char="Ø"/>
            </a:pPr>
            <a:r>
              <a:rPr lang="en-GB" sz="2000" dirty="0"/>
              <a:t>“Nice guys always finish last”</a:t>
            </a:r>
          </a:p>
          <a:p>
            <a:pPr marL="342900" indent="-342900">
              <a:buFont typeface="Wingdings" panose="05000000000000000000" pitchFamily="2" charset="2"/>
              <a:buChar char="Ø"/>
            </a:pPr>
            <a:r>
              <a:rPr lang="en-GB" sz="2000" dirty="0"/>
              <a:t>“Women only care about looks/status/money”</a:t>
            </a:r>
          </a:p>
          <a:p>
            <a:pPr marL="342900" indent="-342900">
              <a:buFont typeface="Wingdings" panose="05000000000000000000" pitchFamily="2" charset="2"/>
              <a:buChar char="Ø"/>
            </a:pPr>
            <a:r>
              <a:rPr lang="en-GB" sz="2000" dirty="0"/>
              <a:t>“We live in a gynocentric society”</a:t>
            </a:r>
          </a:p>
          <a:p>
            <a:pPr marL="342900" indent="-342900">
              <a:buFont typeface="Wingdings" panose="05000000000000000000" pitchFamily="2" charset="2"/>
              <a:buChar char="Ø"/>
            </a:pPr>
            <a:r>
              <a:rPr lang="en-GB" sz="2000" dirty="0"/>
              <a:t>“Equality is a scam”</a:t>
            </a:r>
          </a:p>
          <a:p>
            <a:pPr marL="342900" indent="-342900">
              <a:buFont typeface="Wingdings" panose="05000000000000000000" pitchFamily="2" charset="2"/>
              <a:buChar char="Ø"/>
            </a:pPr>
            <a:r>
              <a:rPr lang="en-GB" sz="2000" dirty="0"/>
              <a:t>“Being respectful is just </a:t>
            </a:r>
            <a:r>
              <a:rPr lang="en-GB" sz="2000" dirty="0" err="1"/>
              <a:t>simping</a:t>
            </a:r>
            <a:r>
              <a:rPr lang="en-GB" sz="2000" dirty="0"/>
              <a:t>”</a:t>
            </a:r>
          </a:p>
        </p:txBody>
      </p:sp>
      <p:sp>
        <p:nvSpPr>
          <p:cNvPr id="6" name="TextBox 5">
            <a:extLst>
              <a:ext uri="{FF2B5EF4-FFF2-40B4-BE49-F238E27FC236}">
                <a16:creationId xmlns:a16="http://schemas.microsoft.com/office/drawing/2014/main" id="{44503FD5-BFBC-6784-08BA-605C1E6C0F27}"/>
              </a:ext>
            </a:extLst>
          </p:cNvPr>
          <p:cNvSpPr txBox="1"/>
          <p:nvPr/>
        </p:nvSpPr>
        <p:spPr>
          <a:xfrm>
            <a:off x="435090" y="3503556"/>
            <a:ext cx="11452109" cy="1938992"/>
          </a:xfrm>
          <a:prstGeom prst="rect">
            <a:avLst/>
          </a:prstGeom>
          <a:noFill/>
        </p:spPr>
        <p:txBody>
          <a:bodyPr wrap="square">
            <a:spAutoFit/>
          </a:bodyPr>
          <a:lstStyle/>
          <a:p>
            <a:r>
              <a:rPr lang="en-GB" sz="2000" b="1" dirty="0"/>
              <a:t>Why It Matters</a:t>
            </a:r>
          </a:p>
          <a:p>
            <a:r>
              <a:rPr lang="en-GB" sz="2000" dirty="0"/>
              <a:t>These terms may seem like internet slang, but repeated exposure can:</a:t>
            </a:r>
          </a:p>
          <a:p>
            <a:pPr marL="342900" indent="-342900">
              <a:buFont typeface="Arial" panose="020B0604020202020204" pitchFamily="34" charset="0"/>
              <a:buChar char="•"/>
            </a:pPr>
            <a:r>
              <a:rPr lang="en-GB" sz="2000" dirty="0"/>
              <a:t>Desensitise young people to sexism.</a:t>
            </a:r>
          </a:p>
          <a:p>
            <a:pPr marL="342900" indent="-342900">
              <a:buFont typeface="Arial" panose="020B0604020202020204" pitchFamily="34" charset="0"/>
              <a:buChar char="•"/>
            </a:pPr>
            <a:r>
              <a:rPr lang="en-GB" sz="2000" dirty="0"/>
              <a:t>Reinforce entitlement or resentment.</a:t>
            </a:r>
          </a:p>
          <a:p>
            <a:pPr marL="342900" indent="-342900">
              <a:buFont typeface="Arial" panose="020B0604020202020204" pitchFamily="34" charset="0"/>
              <a:buChar char="•"/>
            </a:pPr>
            <a:r>
              <a:rPr lang="en-GB" sz="2000" dirty="0"/>
              <a:t>Lead to isolation or echo chambers.</a:t>
            </a:r>
          </a:p>
          <a:p>
            <a:pPr marL="342900" indent="-342900">
              <a:buFont typeface="Arial" panose="020B0604020202020204" pitchFamily="34" charset="0"/>
              <a:buChar char="•"/>
            </a:pPr>
            <a:r>
              <a:rPr lang="en-GB" sz="2000" dirty="0"/>
              <a:t>Increase risk of radicalisation or extreme views.</a:t>
            </a:r>
          </a:p>
        </p:txBody>
      </p:sp>
    </p:spTree>
    <p:extLst>
      <p:ext uri="{BB962C8B-B14F-4D97-AF65-F5344CB8AC3E}">
        <p14:creationId xmlns:p14="http://schemas.microsoft.com/office/powerpoint/2010/main" val="637104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C0890-B1C6-9DAA-174E-20B3EC138BB2}"/>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2A0CAAD5-BA75-DF5C-1A2C-1008C47074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pic>
        <p:nvPicPr>
          <p:cNvPr id="5" name="Picture 4" descr="Logo, company name&#10;&#10;Description automatically generated">
            <a:extLst>
              <a:ext uri="{FF2B5EF4-FFF2-40B4-BE49-F238E27FC236}">
                <a16:creationId xmlns:a16="http://schemas.microsoft.com/office/drawing/2014/main" id="{D7CA9F06-A11E-C209-25D9-A668D377E6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7417781D-5907-68D8-68A5-0A31F1BBAB55}"/>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AA7E14A7-0713-D449-BF7F-99F6CD1F89E1}"/>
              </a:ext>
            </a:extLst>
          </p:cNvPr>
          <p:cNvSpPr txBox="1"/>
          <p:nvPr/>
        </p:nvSpPr>
        <p:spPr>
          <a:xfrm>
            <a:off x="399953" y="201659"/>
            <a:ext cx="11452741" cy="6494085"/>
          </a:xfrm>
          <a:prstGeom prst="rect">
            <a:avLst/>
          </a:prstGeom>
          <a:noFill/>
        </p:spPr>
        <p:txBody>
          <a:bodyPr wrap="square">
            <a:spAutoFit/>
          </a:bodyPr>
          <a:lstStyle/>
          <a:p>
            <a:pPr algn="ctr"/>
            <a:r>
              <a:rPr lang="en-GB" sz="2000" b="1" dirty="0"/>
              <a:t>What is an Echo Chamber?</a:t>
            </a:r>
          </a:p>
          <a:p>
            <a:endParaRPr lang="en-GB" dirty="0"/>
          </a:p>
          <a:p>
            <a:r>
              <a:rPr lang="en-GB" dirty="0"/>
              <a:t>An </a:t>
            </a:r>
            <a:r>
              <a:rPr lang="en-GB" b="1" dirty="0"/>
              <a:t>echo chamber </a:t>
            </a:r>
            <a:r>
              <a:rPr lang="en-GB" dirty="0"/>
              <a:t>is an environment—often online—where:</a:t>
            </a:r>
          </a:p>
          <a:p>
            <a:pPr marL="342900" indent="-342900">
              <a:buFont typeface="+mj-lt"/>
              <a:buAutoNum type="arabicPeriod"/>
            </a:pPr>
            <a:r>
              <a:rPr lang="en-GB" dirty="0"/>
              <a:t>People are only exposed to opinions that match their own, and</a:t>
            </a:r>
          </a:p>
          <a:p>
            <a:pPr marL="342900" indent="-342900">
              <a:buFont typeface="+mj-lt"/>
              <a:buAutoNum type="arabicPeriod"/>
            </a:pPr>
            <a:r>
              <a:rPr lang="en-GB" dirty="0"/>
              <a:t>Opposing views are ignored, ridiculed, or filtered out.</a:t>
            </a:r>
          </a:p>
          <a:p>
            <a:r>
              <a:rPr lang="en-GB" dirty="0"/>
              <a:t>In these spaces, ideas are repeated and reinforced without being questioned, making them seem more valid or widely accepted than they really are.</a:t>
            </a:r>
          </a:p>
          <a:p>
            <a:endParaRPr lang="en-GB" dirty="0"/>
          </a:p>
          <a:p>
            <a:r>
              <a:rPr lang="en-GB" b="1" dirty="0"/>
              <a:t>Online Echo Chambers – How They Form:</a:t>
            </a:r>
          </a:p>
          <a:p>
            <a:pPr marL="285750" indent="-285750">
              <a:buFont typeface="Arial" panose="020B0604020202020204" pitchFamily="34" charset="0"/>
              <a:buChar char="•"/>
            </a:pPr>
            <a:r>
              <a:rPr lang="en-GB" dirty="0"/>
              <a:t>Social media algorithms show users more of what they already engage with.</a:t>
            </a:r>
          </a:p>
          <a:p>
            <a:pPr marL="285750" indent="-285750">
              <a:buFont typeface="Arial" panose="020B0604020202020204" pitchFamily="34" charset="0"/>
              <a:buChar char="•"/>
            </a:pPr>
            <a:r>
              <a:rPr lang="en-GB" dirty="0"/>
              <a:t>Forums and private groups (e.g. Discord, Reddit, 4chan) often ban or discourage alternative opinions.</a:t>
            </a:r>
          </a:p>
          <a:p>
            <a:pPr marL="285750" indent="-285750">
              <a:buFont typeface="Arial" panose="020B0604020202020204" pitchFamily="34" charset="0"/>
              <a:buChar char="•"/>
            </a:pPr>
            <a:r>
              <a:rPr lang="en-GB" dirty="0"/>
              <a:t>Influencers block or attack critics, creating loyal, one-sided followings.</a:t>
            </a:r>
          </a:p>
          <a:p>
            <a:endParaRPr lang="en-GB" dirty="0"/>
          </a:p>
          <a:p>
            <a:r>
              <a:rPr lang="en-GB" b="1" dirty="0"/>
              <a:t>Why Echo Chambers Are Dangerous:</a:t>
            </a:r>
          </a:p>
          <a:p>
            <a:r>
              <a:rPr lang="en-GB" dirty="0"/>
              <a:t>Reinforces harmful beliefs (e.g., misogyny, racism, anti-democracy).</a:t>
            </a:r>
          </a:p>
          <a:p>
            <a:r>
              <a:rPr lang="en-GB" dirty="0"/>
              <a:t>Normalises extreme views by removing balance or fact-checking.</a:t>
            </a:r>
          </a:p>
          <a:p>
            <a:r>
              <a:rPr lang="en-GB" dirty="0"/>
              <a:t>Can fuel radicalisation, especially among young or isolated individuals.</a:t>
            </a:r>
          </a:p>
          <a:p>
            <a:r>
              <a:rPr lang="en-GB" dirty="0"/>
              <a:t>Makes it harder for people to change their minds or see other perspectives.</a:t>
            </a:r>
          </a:p>
          <a:p>
            <a:endParaRPr lang="en-GB" dirty="0"/>
          </a:p>
          <a:p>
            <a:r>
              <a:rPr lang="en-GB" b="1" i="1" dirty="0"/>
              <a:t>Example: A teenager starts watching videos about dating struggles. The algorithm then shows them content about “female hypergamy,” “alpha males,” and “incel theory.” Over time, they’re surrounded by creators who blame women for everything and mock kindness as weakness. They rarely hear any healthy or respectful viewpoints—and so, those harmful ideas start to feel like truth.</a:t>
            </a:r>
          </a:p>
        </p:txBody>
      </p:sp>
    </p:spTree>
    <p:extLst>
      <p:ext uri="{BB962C8B-B14F-4D97-AF65-F5344CB8AC3E}">
        <p14:creationId xmlns:p14="http://schemas.microsoft.com/office/powerpoint/2010/main" val="1928597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F1619-DF55-4992-E25A-2377D7AA7A80}"/>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0BABEF15-2E7B-6731-C5FF-9A5B9110A9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E7353B0F-D305-F747-C662-18DED2EA3310}"/>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C947A484-5094-8561-1155-2D3074FF31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67CDDD95-BB2C-CC17-0603-FD6F7A6D1433}"/>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12F7C57B-E955-BC4E-120D-1BB056353100}"/>
              </a:ext>
            </a:extLst>
          </p:cNvPr>
          <p:cNvSpPr txBox="1"/>
          <p:nvPr/>
        </p:nvSpPr>
        <p:spPr>
          <a:xfrm>
            <a:off x="336429" y="340159"/>
            <a:ext cx="11662913" cy="5109091"/>
          </a:xfrm>
          <a:prstGeom prst="rect">
            <a:avLst/>
          </a:prstGeom>
          <a:noFill/>
        </p:spPr>
        <p:txBody>
          <a:bodyPr wrap="square">
            <a:spAutoFit/>
          </a:bodyPr>
          <a:lstStyle/>
          <a:p>
            <a:pPr algn="ctr">
              <a:buNone/>
            </a:pPr>
            <a:r>
              <a:rPr lang="en-GB" sz="2000" b="1" dirty="0"/>
              <a:t>What Are Platform Dynamics?</a:t>
            </a:r>
          </a:p>
          <a:p>
            <a:pPr>
              <a:buNone/>
            </a:pPr>
            <a:endParaRPr lang="en-GB" b="1" dirty="0"/>
          </a:p>
          <a:p>
            <a:pPr>
              <a:buNone/>
            </a:pPr>
            <a:r>
              <a:rPr lang="en-GB" b="1" dirty="0"/>
              <a:t>Platform dynamics</a:t>
            </a:r>
            <a:r>
              <a:rPr lang="en-GB" dirty="0"/>
              <a:t> refer to how </a:t>
            </a:r>
            <a:r>
              <a:rPr lang="en-GB" b="1" dirty="0"/>
              <a:t>social media platforms</a:t>
            </a:r>
            <a:r>
              <a:rPr lang="en-GB" dirty="0"/>
              <a:t> and </a:t>
            </a:r>
            <a:r>
              <a:rPr lang="en-GB" b="1" dirty="0"/>
              <a:t>online spaces</a:t>
            </a:r>
            <a:r>
              <a:rPr lang="en-GB" dirty="0"/>
              <a:t> operate—how they </a:t>
            </a:r>
            <a:r>
              <a:rPr lang="en-GB" b="1" dirty="0"/>
              <a:t>shape what users see, interact with, and believe</a:t>
            </a:r>
            <a:r>
              <a:rPr lang="en-GB" dirty="0"/>
              <a:t> through their design, algorithms, and community structure.</a:t>
            </a:r>
          </a:p>
          <a:p>
            <a:pPr>
              <a:buNone/>
            </a:pPr>
            <a:r>
              <a:rPr lang="en-GB" dirty="0"/>
              <a:t>These dynamics can influence:</a:t>
            </a:r>
          </a:p>
          <a:p>
            <a:pPr>
              <a:buFont typeface="Arial" panose="020B0604020202020204" pitchFamily="34" charset="0"/>
              <a:buChar char="•"/>
            </a:pPr>
            <a:r>
              <a:rPr lang="en-GB" dirty="0"/>
              <a:t>What content becomes popular</a:t>
            </a:r>
          </a:p>
          <a:p>
            <a:pPr>
              <a:buFont typeface="Arial" panose="020B0604020202020204" pitchFamily="34" charset="0"/>
              <a:buChar char="•"/>
            </a:pPr>
            <a:r>
              <a:rPr lang="en-GB" dirty="0"/>
              <a:t>Who gets visibility</a:t>
            </a:r>
          </a:p>
          <a:p>
            <a:pPr>
              <a:buFont typeface="Arial" panose="020B0604020202020204" pitchFamily="34" charset="0"/>
              <a:buChar char="•"/>
            </a:pPr>
            <a:r>
              <a:rPr lang="en-GB" dirty="0"/>
              <a:t>How users engage with ideas (including harmful ones)</a:t>
            </a:r>
          </a:p>
          <a:p>
            <a:pPr>
              <a:buNone/>
            </a:pPr>
            <a:br>
              <a:rPr lang="en-GB" dirty="0"/>
            </a:br>
            <a:r>
              <a:rPr lang="en-GB" b="1" dirty="0"/>
              <a:t>Key Platform Dynamics to Be Aware Of:</a:t>
            </a:r>
          </a:p>
          <a:p>
            <a:pPr>
              <a:buNone/>
            </a:pPr>
            <a:r>
              <a:rPr lang="en-GB" b="1" dirty="0"/>
              <a:t>1. Algorithmic Amplification</a:t>
            </a:r>
          </a:p>
          <a:p>
            <a:pPr>
              <a:buFont typeface="Arial" panose="020B0604020202020204" pitchFamily="34" charset="0"/>
              <a:buChar char="•"/>
            </a:pPr>
            <a:r>
              <a:rPr lang="en-GB" dirty="0"/>
              <a:t>Platforms like YouTube, TikTok, Instagram, and Twitter use </a:t>
            </a:r>
            <a:r>
              <a:rPr lang="en-GB" b="1" dirty="0"/>
              <a:t>algorithms</a:t>
            </a:r>
            <a:r>
              <a:rPr lang="en-GB" dirty="0"/>
              <a:t> to promote content that gets </a:t>
            </a:r>
            <a:r>
              <a:rPr lang="en-GB" b="1" dirty="0"/>
              <a:t>likes, shares, or watch time</a:t>
            </a:r>
            <a:r>
              <a:rPr lang="en-GB" dirty="0"/>
              <a:t>.</a:t>
            </a:r>
          </a:p>
          <a:p>
            <a:pPr>
              <a:buFont typeface="Arial" panose="020B0604020202020204" pitchFamily="34" charset="0"/>
              <a:buChar char="•"/>
            </a:pPr>
            <a:r>
              <a:rPr lang="en-GB" dirty="0"/>
              <a:t>Controversial or emotionally charged content (like rants, hate, or polarising views) tends to perform </a:t>
            </a:r>
            <a:r>
              <a:rPr lang="en-GB" b="1" dirty="0"/>
              <a:t>better</a:t>
            </a:r>
            <a:r>
              <a:rPr lang="en-GB" dirty="0"/>
              <a:t> and gets </a:t>
            </a:r>
            <a:r>
              <a:rPr lang="en-GB" b="1" dirty="0"/>
              <a:t>recommended more</a:t>
            </a:r>
            <a:r>
              <a:rPr lang="en-GB" dirty="0"/>
              <a:t>.</a:t>
            </a:r>
          </a:p>
          <a:p>
            <a:pPr>
              <a:buNone/>
            </a:pPr>
            <a:endParaRPr lang="en-GB" dirty="0"/>
          </a:p>
          <a:p>
            <a:pPr>
              <a:buNone/>
            </a:pPr>
            <a:r>
              <a:rPr lang="en-GB" b="1" i="1" dirty="0"/>
              <a:t>Example: A young person clicks on a video about masculinity → they're recommended more extreme content → they fall into a misogynistic echo chamber.</a:t>
            </a:r>
          </a:p>
        </p:txBody>
      </p:sp>
    </p:spTree>
    <p:extLst>
      <p:ext uri="{BB962C8B-B14F-4D97-AF65-F5344CB8AC3E}">
        <p14:creationId xmlns:p14="http://schemas.microsoft.com/office/powerpoint/2010/main" val="4083929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5695C-E74C-85DF-CB15-7DD943EC108C}"/>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329E21C4-7721-696F-2856-3241D34D59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918AE99D-4E02-52D9-E0C6-B41A0DA1FCE3}"/>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E24085BD-9753-8270-655A-6A20A7183C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8FC6DCB1-63AD-321D-3F31-CF241CF0F35B}"/>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06EF4022-61F7-84B9-689E-E1B1EEE51D46}"/>
              </a:ext>
            </a:extLst>
          </p:cNvPr>
          <p:cNvSpPr txBox="1"/>
          <p:nvPr/>
        </p:nvSpPr>
        <p:spPr>
          <a:xfrm>
            <a:off x="182592" y="849594"/>
            <a:ext cx="11826815" cy="4524315"/>
          </a:xfrm>
          <a:prstGeom prst="rect">
            <a:avLst/>
          </a:prstGeom>
          <a:noFill/>
        </p:spPr>
        <p:txBody>
          <a:bodyPr wrap="square">
            <a:spAutoFit/>
          </a:bodyPr>
          <a:lstStyle/>
          <a:p>
            <a:pPr>
              <a:buNone/>
            </a:pPr>
            <a:r>
              <a:rPr lang="en-GB" b="1" dirty="0"/>
              <a:t>2. Engagement Over Ethics</a:t>
            </a:r>
          </a:p>
          <a:p>
            <a:pPr>
              <a:buFont typeface="Arial" panose="020B0604020202020204" pitchFamily="34" charset="0"/>
              <a:buChar char="•"/>
            </a:pPr>
            <a:r>
              <a:rPr lang="en-GB" dirty="0"/>
              <a:t>Platforms prioritise what keeps users </a:t>
            </a:r>
            <a:r>
              <a:rPr lang="en-GB" b="1" dirty="0"/>
              <a:t>scrolling</a:t>
            </a:r>
            <a:r>
              <a:rPr lang="en-GB" dirty="0"/>
              <a:t> or </a:t>
            </a:r>
            <a:r>
              <a:rPr lang="en-GB" b="1" dirty="0"/>
              <a:t>watching</a:t>
            </a:r>
            <a:r>
              <a:rPr lang="en-GB" dirty="0"/>
              <a:t>, not necessarily what is healthy or accurate.</a:t>
            </a:r>
          </a:p>
          <a:p>
            <a:pPr>
              <a:buFont typeface="Arial" panose="020B0604020202020204" pitchFamily="34" charset="0"/>
              <a:buChar char="•"/>
            </a:pPr>
            <a:r>
              <a:rPr lang="en-GB" dirty="0"/>
              <a:t>Misogynistic or incel-related content often uses </a:t>
            </a:r>
            <a:r>
              <a:rPr lang="en-GB" b="1" dirty="0"/>
              <a:t>clickbait</a:t>
            </a:r>
            <a:r>
              <a:rPr lang="en-GB" dirty="0"/>
              <a:t>, </a:t>
            </a:r>
            <a:r>
              <a:rPr lang="en-GB" b="1" dirty="0"/>
              <a:t>shock value</a:t>
            </a:r>
            <a:r>
              <a:rPr lang="en-GB" dirty="0"/>
              <a:t>, or </a:t>
            </a:r>
            <a:r>
              <a:rPr lang="en-GB" b="1" dirty="0"/>
              <a:t>conspiratorial tones</a:t>
            </a:r>
            <a:r>
              <a:rPr lang="en-GB" dirty="0"/>
              <a:t> to increase engagement.</a:t>
            </a:r>
          </a:p>
          <a:p>
            <a:pPr>
              <a:buNone/>
            </a:pPr>
            <a:br>
              <a:rPr lang="en-GB" dirty="0"/>
            </a:br>
            <a:endParaRPr lang="en-GB" dirty="0"/>
          </a:p>
          <a:p>
            <a:pPr>
              <a:buNone/>
            </a:pPr>
            <a:r>
              <a:rPr lang="en-GB" b="1" dirty="0"/>
              <a:t>3. Influencer Power</a:t>
            </a:r>
          </a:p>
          <a:p>
            <a:pPr>
              <a:buFont typeface="Arial" panose="020B0604020202020204" pitchFamily="34" charset="0"/>
              <a:buChar char="•"/>
            </a:pPr>
            <a:r>
              <a:rPr lang="en-GB" dirty="0"/>
              <a:t>Influencers like Andrew Tate gain power by appearing </a:t>
            </a:r>
            <a:r>
              <a:rPr lang="en-GB" b="1" dirty="0"/>
              <a:t>confident, successful, and rebellious</a:t>
            </a:r>
            <a:r>
              <a:rPr lang="en-GB" dirty="0"/>
              <a:t>.</a:t>
            </a:r>
          </a:p>
          <a:p>
            <a:pPr>
              <a:buFont typeface="Arial" panose="020B0604020202020204" pitchFamily="34" charset="0"/>
              <a:buChar char="•"/>
            </a:pPr>
            <a:r>
              <a:rPr lang="en-GB" dirty="0"/>
              <a:t>Teens may idolise them, seeing them as role models—especially if they feel insecure or disconnected from mainstream ideas.</a:t>
            </a:r>
          </a:p>
          <a:p>
            <a:pPr>
              <a:buNone/>
            </a:pPr>
            <a:br>
              <a:rPr lang="en-GB" dirty="0"/>
            </a:br>
            <a:endParaRPr lang="en-GB" dirty="0"/>
          </a:p>
          <a:p>
            <a:pPr>
              <a:buNone/>
            </a:pPr>
            <a:r>
              <a:rPr lang="en-GB" b="1" dirty="0"/>
              <a:t>4. Virality of Toxic Content</a:t>
            </a:r>
          </a:p>
          <a:p>
            <a:pPr>
              <a:buFont typeface="Arial" panose="020B0604020202020204" pitchFamily="34" charset="0"/>
              <a:buChar char="•"/>
            </a:pPr>
            <a:r>
              <a:rPr lang="en-GB" b="1" dirty="0"/>
              <a:t>Meme culture</a:t>
            </a:r>
            <a:r>
              <a:rPr lang="en-GB" dirty="0"/>
              <a:t> and short-form videos make it easy to </a:t>
            </a:r>
            <a:r>
              <a:rPr lang="en-GB" b="1" dirty="0"/>
              <a:t>spread harmful ideas quickly</a:t>
            </a:r>
            <a:r>
              <a:rPr lang="en-GB" dirty="0"/>
              <a:t>, especially when wrapped in humour or satire.</a:t>
            </a:r>
          </a:p>
          <a:p>
            <a:pPr>
              <a:buFont typeface="Arial" panose="020B0604020202020204" pitchFamily="34" charset="0"/>
              <a:buChar char="•"/>
            </a:pPr>
            <a:r>
              <a:rPr lang="en-GB" dirty="0"/>
              <a:t>Misogynistic influencers often </a:t>
            </a:r>
            <a:r>
              <a:rPr lang="en-GB" b="1" dirty="0"/>
              <a:t>hide extreme views</a:t>
            </a:r>
            <a:r>
              <a:rPr lang="en-GB" dirty="0"/>
              <a:t> behind jokes to bypass content moderation.</a:t>
            </a:r>
          </a:p>
          <a:p>
            <a:pPr>
              <a:buFont typeface="Arial" panose="020B0604020202020204" pitchFamily="34" charset="0"/>
              <a:buChar char="•"/>
            </a:pPr>
            <a:endParaRPr lang="en-GB" dirty="0"/>
          </a:p>
        </p:txBody>
      </p:sp>
    </p:spTree>
    <p:extLst>
      <p:ext uri="{BB962C8B-B14F-4D97-AF65-F5344CB8AC3E}">
        <p14:creationId xmlns:p14="http://schemas.microsoft.com/office/powerpoint/2010/main" val="2172153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80274-D982-EEEF-A0B8-39F6A33355F0}"/>
            </a:ext>
          </a:extLst>
        </p:cNvPr>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30D12FB7-23AE-8E47-02B9-6273E9118B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53" y="247602"/>
            <a:ext cx="1390844" cy="685896"/>
          </a:xfrm>
          <a:prstGeom prst="rect">
            <a:avLst/>
          </a:prstGeom>
        </p:spPr>
      </p:pic>
      <p:sp>
        <p:nvSpPr>
          <p:cNvPr id="8" name="Rectangle 7">
            <a:extLst>
              <a:ext uri="{FF2B5EF4-FFF2-40B4-BE49-F238E27FC236}">
                <a16:creationId xmlns:a16="http://schemas.microsoft.com/office/drawing/2014/main" id="{27D1B7B4-949C-568A-AE73-F874661C3655}"/>
              </a:ext>
            </a:extLst>
          </p:cNvPr>
          <p:cNvSpPr/>
          <p:nvPr/>
        </p:nvSpPr>
        <p:spPr>
          <a:xfrm>
            <a:off x="0" y="5999058"/>
            <a:ext cx="12192000" cy="85894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Picture 4" descr="Logo, company name&#10;&#10;Description automatically generated">
            <a:extLst>
              <a:ext uri="{FF2B5EF4-FFF2-40B4-BE49-F238E27FC236}">
                <a16:creationId xmlns:a16="http://schemas.microsoft.com/office/drawing/2014/main" id="{69E18921-0A3E-AC24-64E8-6628FF8BB9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96466" y="6090453"/>
            <a:ext cx="765641" cy="676151"/>
          </a:xfrm>
          <a:prstGeom prst="rect">
            <a:avLst/>
          </a:prstGeom>
        </p:spPr>
      </p:pic>
      <p:sp>
        <p:nvSpPr>
          <p:cNvPr id="9" name="TextBox 8">
            <a:extLst>
              <a:ext uri="{FF2B5EF4-FFF2-40B4-BE49-F238E27FC236}">
                <a16:creationId xmlns:a16="http://schemas.microsoft.com/office/drawing/2014/main" id="{F67EEE3F-C6D1-878D-5272-39F76872AEF0}"/>
              </a:ext>
            </a:extLst>
          </p:cNvPr>
          <p:cNvSpPr txBox="1"/>
          <p:nvPr/>
        </p:nvSpPr>
        <p:spPr>
          <a:xfrm>
            <a:off x="3941685" y="6146693"/>
            <a:ext cx="5184560" cy="523220"/>
          </a:xfrm>
          <a:prstGeom prst="rect">
            <a:avLst/>
          </a:prstGeom>
          <a:noFill/>
        </p:spPr>
        <p:txBody>
          <a:bodyPr wrap="square" rtlCol="0">
            <a:spAutoFit/>
          </a:bodyPr>
          <a:lstStyle/>
          <a:p>
            <a:pPr algn="ctr"/>
            <a:r>
              <a:rPr lang="en-GB" sz="2800" dirty="0">
                <a:solidFill>
                  <a:schemeClr val="bg1"/>
                </a:solidFill>
              </a:rPr>
              <a:t>Be the best you can be</a:t>
            </a:r>
          </a:p>
        </p:txBody>
      </p:sp>
      <p:sp>
        <p:nvSpPr>
          <p:cNvPr id="3" name="TextBox 2">
            <a:extLst>
              <a:ext uri="{FF2B5EF4-FFF2-40B4-BE49-F238E27FC236}">
                <a16:creationId xmlns:a16="http://schemas.microsoft.com/office/drawing/2014/main" id="{4586E530-FD21-F9BE-C716-B223426B2F93}"/>
              </a:ext>
            </a:extLst>
          </p:cNvPr>
          <p:cNvSpPr txBox="1"/>
          <p:nvPr/>
        </p:nvSpPr>
        <p:spPr>
          <a:xfrm>
            <a:off x="467264" y="590550"/>
            <a:ext cx="11257471" cy="1754326"/>
          </a:xfrm>
          <a:prstGeom prst="rect">
            <a:avLst/>
          </a:prstGeom>
          <a:noFill/>
        </p:spPr>
        <p:txBody>
          <a:bodyPr wrap="square">
            <a:spAutoFit/>
          </a:bodyPr>
          <a:lstStyle/>
          <a:p>
            <a:pPr algn="ctr">
              <a:buNone/>
            </a:pPr>
            <a:r>
              <a:rPr lang="en-GB" b="1" dirty="0"/>
              <a:t>Example: How Misogynistic Influencers Hide Extreme Views Behind Jokes</a:t>
            </a:r>
          </a:p>
          <a:p>
            <a:pPr>
              <a:buNone/>
            </a:pPr>
            <a:r>
              <a:rPr lang="en-GB" dirty="0"/>
              <a:t>Misogynistic influencers often </a:t>
            </a:r>
            <a:r>
              <a:rPr lang="en-GB" b="1" dirty="0"/>
              <a:t>wrap harmful beliefs in humour</a:t>
            </a:r>
            <a:r>
              <a:rPr lang="en-GB" dirty="0"/>
              <a:t> so they appear less threatening—and avoid moderation by social media platforms.</a:t>
            </a:r>
          </a:p>
          <a:p>
            <a:pPr>
              <a:buNone/>
            </a:pPr>
            <a:br>
              <a:rPr lang="en-GB" dirty="0"/>
            </a:br>
            <a:r>
              <a:rPr lang="en-GB" b="1" dirty="0"/>
              <a:t>Example Statement (disguised as a joke):</a:t>
            </a:r>
          </a:p>
          <a:p>
            <a:pPr>
              <a:buNone/>
            </a:pPr>
            <a:r>
              <a:rPr lang="en-GB" b="1" dirty="0"/>
              <a:t>“Why do women belong in the kitchen? Because that’s where the sandwich supplies are</a:t>
            </a:r>
            <a:endParaRPr lang="en-GB" dirty="0"/>
          </a:p>
        </p:txBody>
      </p:sp>
      <p:pic>
        <p:nvPicPr>
          <p:cNvPr id="6" name="Picture 5">
            <a:extLst>
              <a:ext uri="{FF2B5EF4-FFF2-40B4-BE49-F238E27FC236}">
                <a16:creationId xmlns:a16="http://schemas.microsoft.com/office/drawing/2014/main" id="{8CDD329D-0944-990A-DCCA-CAD4879B257A}"/>
              </a:ext>
            </a:extLst>
          </p:cNvPr>
          <p:cNvPicPr>
            <a:picLocks noChangeAspect="1"/>
          </p:cNvPicPr>
          <p:nvPr/>
        </p:nvPicPr>
        <p:blipFill>
          <a:blip r:embed="rId4"/>
          <a:stretch>
            <a:fillRect/>
          </a:stretch>
        </p:blipFill>
        <p:spPr>
          <a:xfrm>
            <a:off x="1345721" y="2492511"/>
            <a:ext cx="8327946" cy="3005574"/>
          </a:xfrm>
          <a:prstGeom prst="rect">
            <a:avLst/>
          </a:prstGeom>
        </p:spPr>
      </p:pic>
    </p:spTree>
    <p:extLst>
      <p:ext uri="{BB962C8B-B14F-4D97-AF65-F5344CB8AC3E}">
        <p14:creationId xmlns:p14="http://schemas.microsoft.com/office/powerpoint/2010/main" val="949107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4223</TotalTime>
  <Words>4270</Words>
  <Application>Microsoft Office PowerPoint</Application>
  <PresentationFormat>Widescreen</PresentationFormat>
  <Paragraphs>371</Paragraphs>
  <Slides>34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Aptos</vt:lpstr>
      <vt:lpstr>Arial</vt:lpstr>
      <vt:lpstr>Calibri</vt:lpstr>
      <vt:lpstr>Calibri Light</vt:lpstr>
      <vt:lpstr>Courier New</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Norton</dc:creator>
  <cp:lastModifiedBy>Paul Norton</cp:lastModifiedBy>
  <cp:revision>21</cp:revision>
  <dcterms:created xsi:type="dcterms:W3CDTF">2020-10-31T14:04:07Z</dcterms:created>
  <dcterms:modified xsi:type="dcterms:W3CDTF">2025-09-19T10:48:49Z</dcterms:modified>
</cp:coreProperties>
</file>