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96" r:id="rId1"/>
  </p:sldMasterIdLst>
  <p:notesMasterIdLst>
    <p:notesMasterId r:id="rId12"/>
  </p:notesMasterIdLst>
  <p:sldIdLst>
    <p:sldId id="256" r:id="rId2"/>
    <p:sldId id="257" r:id="rId3"/>
    <p:sldId id="258" r:id="rId4"/>
    <p:sldId id="262" r:id="rId5"/>
    <p:sldId id="268" r:id="rId6"/>
    <p:sldId id="260" r:id="rId7"/>
    <p:sldId id="261" r:id="rId8"/>
    <p:sldId id="263" r:id="rId9"/>
    <p:sldId id="269" r:id="rId10"/>
    <p:sldId id="265" r:id="rId11"/>
  </p:sldIdLst>
  <p:sldSz cx="10691813" cy="7559675"/>
  <p:notesSz cx="6858000" cy="9144000"/>
  <p:embeddedFontLst>
    <p:embeddedFont>
      <p:font typeface="Lato Heavy" panose="020B0604020202020204" charset="0"/>
      <p:bold r:id="rId13"/>
      <p:boldItalic r:id="rId14"/>
    </p:embeddedFont>
    <p:embeddedFont>
      <p:font typeface="Calibri Light" panose="020F0302020204030204" pitchFamily="34" charset="0"/>
      <p:regular r:id="rId15"/>
      <p:italic r:id="rId16"/>
    </p:embeddedFont>
    <p:embeddedFont>
      <p:font typeface="Lato Black" panose="020B0604020202020204" charset="0"/>
      <p:bold r:id="rId17"/>
      <p:boldItalic r:id="rId18"/>
    </p:embeddedFont>
    <p:embeddedFont>
      <p:font typeface="Lato Medium" panose="020B0604020202020204" charset="0"/>
      <p:regular r:id="rId19"/>
      <p:italic r:id="rId20"/>
    </p:embeddedFont>
    <p:embeddedFont>
      <p:font typeface="Calibri" panose="020F0502020204030204" pitchFamily="34" charset="0"/>
      <p:regular r:id="rId21"/>
      <p:bold r:id="rId22"/>
      <p:italic r:id="rId23"/>
      <p:boldItalic r:id="rId2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p15:clr>
            <a:srgbClr val="A4A3A4"/>
          </p15:clr>
        </p15:guide>
        <p15:guide id="2" pos="3367">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nnah Brady" initials="HB" lastIdx="2" clrIdx="0"/>
  <p:cmAuthor id="1" name="Administrator" initials="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01FF"/>
    <a:srgbClr val="FA0064"/>
    <a:srgbClr val="7AC4E8"/>
    <a:srgbClr val="FFFF66"/>
    <a:srgbClr val="AF1F8E"/>
    <a:srgbClr val="FFFF99"/>
    <a:srgbClr val="F15C38"/>
    <a:srgbClr val="D85231"/>
    <a:srgbClr val="7DB928"/>
    <a:srgbClr val="481F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799" autoAdjust="0"/>
    <p:restoredTop sz="66619" autoAdjust="0"/>
  </p:normalViewPr>
  <p:slideViewPr>
    <p:cSldViewPr snapToGrid="0">
      <p:cViewPr varScale="1">
        <p:scale>
          <a:sx n="41" d="100"/>
          <a:sy n="41" d="100"/>
        </p:scale>
        <p:origin x="678" y="66"/>
      </p:cViewPr>
      <p:guideLst>
        <p:guide orient="horz" pos="2381"/>
        <p:guide pos="3367"/>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C5E12F-66DC-407B-AC21-AB36B710ED45}" type="datetimeFigureOut">
              <a:rPr lang="en-GB" smtClean="0"/>
              <a:t>18/03/2021</a:t>
            </a:fld>
            <a:endParaRPr lang="en-GB" dirty="0"/>
          </a:p>
        </p:txBody>
      </p:sp>
      <p:sp>
        <p:nvSpPr>
          <p:cNvPr id="4" name="Slide Image Placeholder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650FC1-260F-4424-992A-5812BE705672}" type="slidenum">
              <a:rPr lang="en-GB" smtClean="0"/>
              <a:t>‹#›</a:t>
            </a:fld>
            <a:endParaRPr lang="en-GB" dirty="0"/>
          </a:p>
        </p:txBody>
      </p:sp>
    </p:spTree>
    <p:extLst>
      <p:ext uri="{BB962C8B-B14F-4D97-AF65-F5344CB8AC3E}">
        <p14:creationId xmlns:p14="http://schemas.microsoft.com/office/powerpoint/2010/main" val="2599667459"/>
      </p:ext>
    </p:extLst>
  </p:cSld>
  <p:clrMap bg1="lt1" tx1="dk1" bg2="lt2" tx2="dk2" accent1="accent1" accent2="accent2" accent3="accent3" accent4="accent4" accent5="accent5" accent6="accent6" hlink="hlink" folHlink="folHlink"/>
  <p:notesStyle>
    <a:lvl1pPr marL="0" algn="l" defTabSz="875943" rtl="0" eaLnBrk="1" latinLnBrk="0" hangingPunct="1">
      <a:defRPr sz="1149" kern="1200">
        <a:solidFill>
          <a:schemeClr val="tx1"/>
        </a:solidFill>
        <a:latin typeface="+mn-lt"/>
        <a:ea typeface="+mn-ea"/>
        <a:cs typeface="+mn-cs"/>
      </a:defRPr>
    </a:lvl1pPr>
    <a:lvl2pPr marL="437971" algn="l" defTabSz="875943" rtl="0" eaLnBrk="1" latinLnBrk="0" hangingPunct="1">
      <a:defRPr sz="1149" kern="1200">
        <a:solidFill>
          <a:schemeClr val="tx1"/>
        </a:solidFill>
        <a:latin typeface="+mn-lt"/>
        <a:ea typeface="+mn-ea"/>
        <a:cs typeface="+mn-cs"/>
      </a:defRPr>
    </a:lvl2pPr>
    <a:lvl3pPr marL="875943" algn="l" defTabSz="875943" rtl="0" eaLnBrk="1" latinLnBrk="0" hangingPunct="1">
      <a:defRPr sz="1149" kern="1200">
        <a:solidFill>
          <a:schemeClr val="tx1"/>
        </a:solidFill>
        <a:latin typeface="+mn-lt"/>
        <a:ea typeface="+mn-ea"/>
        <a:cs typeface="+mn-cs"/>
      </a:defRPr>
    </a:lvl3pPr>
    <a:lvl4pPr marL="1313915" algn="l" defTabSz="875943" rtl="0" eaLnBrk="1" latinLnBrk="0" hangingPunct="1">
      <a:defRPr sz="1149" kern="1200">
        <a:solidFill>
          <a:schemeClr val="tx1"/>
        </a:solidFill>
        <a:latin typeface="+mn-lt"/>
        <a:ea typeface="+mn-ea"/>
        <a:cs typeface="+mn-cs"/>
      </a:defRPr>
    </a:lvl4pPr>
    <a:lvl5pPr marL="1751887" algn="l" defTabSz="875943" rtl="0" eaLnBrk="1" latinLnBrk="0" hangingPunct="1">
      <a:defRPr sz="1149" kern="1200">
        <a:solidFill>
          <a:schemeClr val="tx1"/>
        </a:solidFill>
        <a:latin typeface="+mn-lt"/>
        <a:ea typeface="+mn-ea"/>
        <a:cs typeface="+mn-cs"/>
      </a:defRPr>
    </a:lvl5pPr>
    <a:lvl6pPr marL="2189858" algn="l" defTabSz="875943" rtl="0" eaLnBrk="1" latinLnBrk="0" hangingPunct="1">
      <a:defRPr sz="1149" kern="1200">
        <a:solidFill>
          <a:schemeClr val="tx1"/>
        </a:solidFill>
        <a:latin typeface="+mn-lt"/>
        <a:ea typeface="+mn-ea"/>
        <a:cs typeface="+mn-cs"/>
      </a:defRPr>
    </a:lvl6pPr>
    <a:lvl7pPr marL="2627829" algn="l" defTabSz="875943" rtl="0" eaLnBrk="1" latinLnBrk="0" hangingPunct="1">
      <a:defRPr sz="1149" kern="1200">
        <a:solidFill>
          <a:schemeClr val="tx1"/>
        </a:solidFill>
        <a:latin typeface="+mn-lt"/>
        <a:ea typeface="+mn-ea"/>
        <a:cs typeface="+mn-cs"/>
      </a:defRPr>
    </a:lvl7pPr>
    <a:lvl8pPr marL="3065802" algn="l" defTabSz="875943" rtl="0" eaLnBrk="1" latinLnBrk="0" hangingPunct="1">
      <a:defRPr sz="1149" kern="1200">
        <a:solidFill>
          <a:schemeClr val="tx1"/>
        </a:solidFill>
        <a:latin typeface="+mn-lt"/>
        <a:ea typeface="+mn-ea"/>
        <a:cs typeface="+mn-cs"/>
      </a:defRPr>
    </a:lvl8pPr>
    <a:lvl9pPr marL="3503773" algn="l" defTabSz="875943" rtl="0" eaLnBrk="1" latinLnBrk="0" hangingPunct="1">
      <a:defRPr sz="114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O7W2yMxWaJk"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nhs.uk/oneyou/every-mind-matters/youth-mental-health/"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2650FC1-260F-4424-992A-5812BE705672}" type="slidenum">
              <a:rPr lang="en-GB" smtClean="0"/>
              <a:t>1</a:t>
            </a:fld>
            <a:endParaRPr lang="en-GB" dirty="0"/>
          </a:p>
        </p:txBody>
      </p:sp>
    </p:spTree>
    <p:extLst>
      <p:ext uri="{BB962C8B-B14F-4D97-AF65-F5344CB8AC3E}">
        <p14:creationId xmlns:p14="http://schemas.microsoft.com/office/powerpoint/2010/main" val="1949571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87594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i="0" u="none" strike="noStrike" kern="1200" baseline="0" dirty="0">
                <a:solidFill>
                  <a:schemeClr val="tx1"/>
                </a:solidFill>
                <a:latin typeface="+mn-lt"/>
                <a:ea typeface="+mn-ea"/>
                <a:cs typeface="+mn-cs"/>
              </a:rPr>
              <a:t>Ask students to think back to the confidence line that they shared at the start of the session and consider the same questions.</a:t>
            </a:r>
          </a:p>
          <a:p>
            <a:pPr marL="0" indent="0">
              <a:buFont typeface="Arial" panose="020B0604020202020204" pitchFamily="34" charset="0"/>
              <a:buNone/>
            </a:pPr>
            <a:endParaRPr lang="en-GB" sz="1100" dirty="0"/>
          </a:p>
        </p:txBody>
      </p:sp>
      <p:sp>
        <p:nvSpPr>
          <p:cNvPr id="4" name="Slide Number Placeholder 3"/>
          <p:cNvSpPr>
            <a:spLocks noGrp="1"/>
          </p:cNvSpPr>
          <p:nvPr>
            <p:ph type="sldNum" sz="quarter" idx="10"/>
          </p:nvPr>
        </p:nvSpPr>
        <p:spPr/>
        <p:txBody>
          <a:bodyPr/>
          <a:lstStyle/>
          <a:p>
            <a:fld id="{42650FC1-260F-4424-992A-5812BE705672}" type="slidenum">
              <a:rPr lang="en-GB" smtClean="0"/>
              <a:t>10</a:t>
            </a:fld>
            <a:endParaRPr lang="en-GB" dirty="0"/>
          </a:p>
        </p:txBody>
      </p:sp>
    </p:spTree>
    <p:extLst>
      <p:ext uri="{BB962C8B-B14F-4D97-AF65-F5344CB8AC3E}">
        <p14:creationId xmlns:p14="http://schemas.microsoft.com/office/powerpoint/2010/main" val="456366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Ask each group to feed back the signs and symptoms they discussed in their group to the rest of the class. Before the feedback commences, ask two students to create a master list on the whiteboard/ flipchart of everything that has been shared. Emphasise that as we are all different, everyone experiences stress in a slightly different way so we all need different coping strategies. See teachers notes for examples. </a:t>
            </a:r>
          </a:p>
          <a:p>
            <a:endParaRPr lang="en-GB" dirty="0"/>
          </a:p>
          <a:p>
            <a:pPr marL="0" indent="0">
              <a:buFont typeface="Arial" panose="020B0604020202020204" pitchFamily="34" charset="0"/>
              <a:buNone/>
              <a:defRPr u="sng"/>
            </a:pPr>
            <a:r>
              <a:rPr lang="en-GB" dirty="0"/>
              <a:t>Optional extension </a:t>
            </a:r>
          </a:p>
          <a:p>
            <a:r>
              <a:rPr lang="en-GB" dirty="0"/>
              <a:t>Create a ‘vocabulary of stress’: words that a person may use when they are feeling the pressure, to which the Exam Buddy app might need to recognise and respond. </a:t>
            </a:r>
          </a:p>
        </p:txBody>
      </p:sp>
      <p:sp>
        <p:nvSpPr>
          <p:cNvPr id="4" name="Slide Number Placeholder 3"/>
          <p:cNvSpPr>
            <a:spLocks noGrp="1"/>
          </p:cNvSpPr>
          <p:nvPr>
            <p:ph type="sldNum" sz="quarter" idx="10"/>
          </p:nvPr>
        </p:nvSpPr>
        <p:spPr/>
        <p:txBody>
          <a:bodyPr/>
          <a:lstStyle/>
          <a:p>
            <a:fld id="{42650FC1-260F-4424-992A-5812BE705672}" type="slidenum">
              <a:rPr lang="en-GB" smtClean="0"/>
              <a:t>2</a:t>
            </a:fld>
            <a:endParaRPr lang="en-GB" dirty="0"/>
          </a:p>
        </p:txBody>
      </p:sp>
    </p:spTree>
    <p:extLst>
      <p:ext uri="{BB962C8B-B14F-4D97-AF65-F5344CB8AC3E}">
        <p14:creationId xmlns:p14="http://schemas.microsoft.com/office/powerpoint/2010/main" val="2646900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87594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i="0" u="none" strike="noStrike" kern="1200" baseline="0" dirty="0">
                <a:solidFill>
                  <a:schemeClr val="tx1"/>
                </a:solidFill>
                <a:latin typeface="+mn-lt"/>
                <a:ea typeface="+mn-ea"/>
                <a:cs typeface="+mn-cs"/>
              </a:rPr>
              <a:t>Ask students to answer the baseline questions on a confidence scale 0 = not confident, 10 = extremely confident.</a:t>
            </a:r>
            <a:endParaRPr lang="en-GB" sz="1100" dirty="0"/>
          </a:p>
          <a:p>
            <a:pPr marL="171450" indent="-171450">
              <a:buFont typeface="Arial" panose="020B0604020202020204" pitchFamily="34" charset="0"/>
              <a:buChar char="•"/>
            </a:pPr>
            <a:endParaRPr lang="en-GB" sz="1100" dirty="0"/>
          </a:p>
          <a:p>
            <a:pPr marL="171450" indent="-171450">
              <a:buFont typeface="Arial" panose="020B0604020202020204" pitchFamily="34" charset="0"/>
              <a:buChar char="•"/>
            </a:pPr>
            <a:r>
              <a:rPr lang="en-GB" sz="1100" dirty="0"/>
              <a:t>These are differentiated (the last three are more challenging). You can choose to discuss them all or skip some depending on class ability.</a:t>
            </a:r>
          </a:p>
        </p:txBody>
      </p:sp>
      <p:sp>
        <p:nvSpPr>
          <p:cNvPr id="4" name="Slide Number Placeholder 3"/>
          <p:cNvSpPr>
            <a:spLocks noGrp="1"/>
          </p:cNvSpPr>
          <p:nvPr>
            <p:ph type="sldNum" sz="quarter" idx="10"/>
          </p:nvPr>
        </p:nvSpPr>
        <p:spPr/>
        <p:txBody>
          <a:bodyPr/>
          <a:lstStyle/>
          <a:p>
            <a:fld id="{42650FC1-260F-4424-992A-5812BE705672}" type="slidenum">
              <a:rPr lang="en-GB" smtClean="0"/>
              <a:t>3</a:t>
            </a:fld>
            <a:endParaRPr lang="en-GB" dirty="0"/>
          </a:p>
        </p:txBody>
      </p:sp>
    </p:spTree>
    <p:extLst>
      <p:ext uri="{BB962C8B-B14F-4D97-AF65-F5344CB8AC3E}">
        <p14:creationId xmlns:p14="http://schemas.microsoft.com/office/powerpoint/2010/main" val="3626469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87594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Tell students that</a:t>
            </a:r>
            <a:r>
              <a:rPr lang="en-GB" baseline="0" dirty="0"/>
              <a:t> after watching the </a:t>
            </a:r>
            <a:r>
              <a:rPr lang="en-GB" baseline="0" dirty="0" smtClean="0"/>
              <a:t>video (</a:t>
            </a:r>
            <a:r>
              <a:rPr lang="en-GB" sz="1149" u="sng" kern="1200" dirty="0" smtClean="0">
                <a:solidFill>
                  <a:schemeClr val="tx1"/>
                </a:solidFill>
                <a:effectLst/>
                <a:latin typeface="+mn-lt"/>
                <a:ea typeface="+mn-ea"/>
                <a:cs typeface="+mn-cs"/>
                <a:hlinkClick r:id="rId3"/>
              </a:rPr>
              <a:t>https://www.youtube.com/watch?v=O7W2yMxWaJk</a:t>
            </a:r>
            <a:r>
              <a:rPr lang="en-GB" dirty="0" smtClean="0">
                <a:solidFill>
                  <a:schemeClr val="tx1"/>
                </a:solidFill>
                <a:latin typeface="+mn-lt"/>
                <a:ea typeface="+mn-ea"/>
                <a:cs typeface="+mn-cs"/>
              </a:rPr>
              <a:t>)</a:t>
            </a:r>
            <a:r>
              <a:rPr lang="en-GB" baseline="0" dirty="0" smtClean="0"/>
              <a:t> </a:t>
            </a:r>
            <a:r>
              <a:rPr lang="en-GB" baseline="0" dirty="0"/>
              <a:t>they will compile a database of advice for anyone experiencing exam stress</a:t>
            </a:r>
            <a:r>
              <a:rPr lang="en-GB" baseline="0" dirty="0" smtClean="0"/>
              <a:t>.</a:t>
            </a:r>
          </a:p>
          <a:p>
            <a:endParaRPr lang="en-GB" dirty="0"/>
          </a:p>
        </p:txBody>
      </p:sp>
      <p:sp>
        <p:nvSpPr>
          <p:cNvPr id="4" name="Slide Number Placeholder 3"/>
          <p:cNvSpPr>
            <a:spLocks noGrp="1"/>
          </p:cNvSpPr>
          <p:nvPr>
            <p:ph type="sldNum" sz="quarter" idx="10"/>
          </p:nvPr>
        </p:nvSpPr>
        <p:spPr/>
        <p:txBody>
          <a:bodyPr/>
          <a:lstStyle/>
          <a:p>
            <a:fld id="{42650FC1-260F-4424-992A-5812BE705672}" type="slidenum">
              <a:rPr lang="en-GB" smtClean="0"/>
              <a:t>4</a:t>
            </a:fld>
            <a:endParaRPr lang="en-GB" dirty="0"/>
          </a:p>
        </p:txBody>
      </p:sp>
    </p:spTree>
    <p:extLst>
      <p:ext uri="{BB962C8B-B14F-4D97-AF65-F5344CB8AC3E}">
        <p14:creationId xmlns:p14="http://schemas.microsoft.com/office/powerpoint/2010/main" val="2671089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Ask students to write down advice</a:t>
            </a:r>
            <a:r>
              <a:rPr lang="en-GB" baseline="0" dirty="0"/>
              <a:t> about dealing with exam stress using the video they have just watched and their own ideas. </a:t>
            </a:r>
          </a:p>
          <a:p>
            <a:pPr marL="171450" indent="-171450">
              <a:buFont typeface="Arial" panose="020B0604020202020204" pitchFamily="34" charset="0"/>
              <a:buChar char="•"/>
            </a:pPr>
            <a:endParaRPr lang="en-GB" baseline="0" dirty="0"/>
          </a:p>
          <a:p>
            <a:pPr marL="171450" indent="-171450">
              <a:buFont typeface="Arial" panose="020B0604020202020204" pitchFamily="34" charset="0"/>
              <a:buChar char="•"/>
            </a:pPr>
            <a:r>
              <a:rPr lang="en-GB" dirty="0"/>
              <a:t>See the Managing exam stress: tips and advice sheet (for teachers) for the kinds of ideas students should be coming up with. Emphasise to students the importance of talking to a trusted person if they are experiencing stress. They can talk to teachers, tutors, parents, siblings, friends or classmates. It is important to get help and not suffer in silence! </a:t>
            </a:r>
          </a:p>
          <a:p>
            <a:endParaRPr lang="en-GB" dirty="0"/>
          </a:p>
        </p:txBody>
      </p:sp>
      <p:sp>
        <p:nvSpPr>
          <p:cNvPr id="4" name="Slide Number Placeholder 3"/>
          <p:cNvSpPr>
            <a:spLocks noGrp="1"/>
          </p:cNvSpPr>
          <p:nvPr>
            <p:ph type="sldNum" sz="quarter" idx="10"/>
          </p:nvPr>
        </p:nvSpPr>
        <p:spPr/>
        <p:txBody>
          <a:bodyPr/>
          <a:lstStyle/>
          <a:p>
            <a:fld id="{42650FC1-260F-4424-992A-5812BE705672}" type="slidenum">
              <a:rPr lang="en-GB" smtClean="0"/>
              <a:t>5</a:t>
            </a:fld>
            <a:endParaRPr lang="en-GB" dirty="0"/>
          </a:p>
        </p:txBody>
      </p:sp>
    </p:spTree>
    <p:extLst>
      <p:ext uri="{BB962C8B-B14F-4D97-AF65-F5344CB8AC3E}">
        <p14:creationId xmlns:p14="http://schemas.microsoft.com/office/powerpoint/2010/main" val="2611569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87594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Students can</a:t>
            </a:r>
            <a:r>
              <a:rPr lang="en-GB" baseline="0" dirty="0" smtClean="0"/>
              <a:t> add ideas based on their own knowledge. If time allows, they could also explore relevant films (such as The worry tree or Dealing with change) on the </a:t>
            </a:r>
            <a:r>
              <a:rPr lang="en-GB" dirty="0" smtClean="0"/>
              <a:t>Every </a:t>
            </a:r>
            <a:r>
              <a:rPr lang="en-GB" dirty="0"/>
              <a:t>Mind Matters </a:t>
            </a:r>
            <a:r>
              <a:rPr lang="en-GB" dirty="0" smtClean="0"/>
              <a:t>website:</a:t>
            </a:r>
            <a:r>
              <a:rPr lang="en-GB" baseline="0" dirty="0" smtClean="0"/>
              <a:t> </a:t>
            </a:r>
            <a:r>
              <a:rPr lang="en-GB" sz="1149" u="sng" kern="1200" dirty="0" smtClean="0">
                <a:solidFill>
                  <a:schemeClr val="tx1"/>
                </a:solidFill>
                <a:effectLst/>
                <a:latin typeface="+mn-lt"/>
                <a:ea typeface="+mn-ea"/>
                <a:cs typeface="+mn-cs"/>
                <a:hlinkClick r:id="rId3"/>
              </a:rPr>
              <a:t>https://www.nhs.uk/oneyou/every-mind-matters/youth-mental-health/</a:t>
            </a:r>
            <a:endParaRPr lang="en-GB" baseline="0" dirty="0" smtClean="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After compiling their database, ask each group to share their tips and advice with the rest of the class in turn. Other students can ask questions and offer constructive suggestions.</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See the Managing exam stress: tips and advice sheet (for teachers) for the kinds of ideas students should be coming up with. </a:t>
            </a:r>
          </a:p>
        </p:txBody>
      </p:sp>
      <p:sp>
        <p:nvSpPr>
          <p:cNvPr id="4" name="Slide Number Placeholder 3"/>
          <p:cNvSpPr>
            <a:spLocks noGrp="1"/>
          </p:cNvSpPr>
          <p:nvPr>
            <p:ph type="sldNum" sz="quarter" idx="10"/>
          </p:nvPr>
        </p:nvSpPr>
        <p:spPr/>
        <p:txBody>
          <a:bodyPr/>
          <a:lstStyle/>
          <a:p>
            <a:fld id="{42650FC1-260F-4424-992A-5812BE705672}" type="slidenum">
              <a:rPr lang="en-GB" smtClean="0"/>
              <a:t>6</a:t>
            </a:fld>
            <a:endParaRPr lang="en-GB" dirty="0"/>
          </a:p>
        </p:txBody>
      </p:sp>
    </p:spTree>
    <p:extLst>
      <p:ext uri="{BB962C8B-B14F-4D97-AF65-F5344CB8AC3E}">
        <p14:creationId xmlns:p14="http://schemas.microsoft.com/office/powerpoint/2010/main" val="3935225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Instruct students to write back to the young person in the style of a message board post and suggest solutions to their problems. This can be completed in pairs or groups. Answers should be shared to the whole class.</a:t>
            </a:r>
          </a:p>
          <a:p>
            <a:endParaRPr lang="en-GB" dirty="0"/>
          </a:p>
          <a:p>
            <a:pPr marL="0" indent="0">
              <a:buFont typeface="Arial" panose="020B0604020202020204" pitchFamily="34" charset="0"/>
              <a:buNone/>
            </a:pPr>
            <a:r>
              <a:rPr lang="en-GB" u="sng" dirty="0"/>
              <a:t>Optional extension</a:t>
            </a:r>
            <a:r>
              <a:rPr lang="en-GB" dirty="0"/>
              <a:t>: Vote now! (10 minutes) </a:t>
            </a:r>
          </a:p>
          <a:p>
            <a:pPr marL="0" indent="0">
              <a:buFont typeface="Arial" panose="020B0604020202020204" pitchFamily="34" charset="0"/>
              <a:buNone/>
            </a:pPr>
            <a:r>
              <a:rPr lang="en-GB" dirty="0"/>
              <a:t>As an option if time permits, students can present their app ideas to the rest of the class, including the name, look and feel, features and functionality. Once everyone has finished presenting all students must vote, but they are not able to vote for themselves. </a:t>
            </a:r>
            <a:br>
              <a:rPr lang="en-GB" dirty="0"/>
            </a:br>
            <a:endParaRPr lang="en-GB" dirty="0"/>
          </a:p>
        </p:txBody>
      </p:sp>
      <p:sp>
        <p:nvSpPr>
          <p:cNvPr id="4" name="Slide Number Placeholder 3"/>
          <p:cNvSpPr>
            <a:spLocks noGrp="1"/>
          </p:cNvSpPr>
          <p:nvPr>
            <p:ph type="sldNum" sz="quarter" idx="10"/>
          </p:nvPr>
        </p:nvSpPr>
        <p:spPr/>
        <p:txBody>
          <a:bodyPr/>
          <a:lstStyle/>
          <a:p>
            <a:fld id="{42650FC1-260F-4424-992A-5812BE705672}" type="slidenum">
              <a:rPr lang="en-GB" smtClean="0"/>
              <a:t>7</a:t>
            </a:fld>
            <a:endParaRPr lang="en-GB" dirty="0"/>
          </a:p>
        </p:txBody>
      </p:sp>
    </p:spTree>
    <p:extLst>
      <p:ext uri="{BB962C8B-B14F-4D97-AF65-F5344CB8AC3E}">
        <p14:creationId xmlns:p14="http://schemas.microsoft.com/office/powerpoint/2010/main" val="2738201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can use the following questions as prompts:</a:t>
            </a:r>
          </a:p>
          <a:p>
            <a:r>
              <a:rPr lang="en-GB" dirty="0"/>
              <a:t>• Have your feelings about exam stress changed since the beginning of the lesson? </a:t>
            </a:r>
            <a:br>
              <a:rPr lang="en-GB" dirty="0"/>
            </a:br>
            <a:endParaRPr lang="en-GB" dirty="0"/>
          </a:p>
          <a:p>
            <a:r>
              <a:rPr lang="en-GB" dirty="0"/>
              <a:t>• Do you feel more confident in preparing for exams and handling any exam stress? </a:t>
            </a:r>
            <a:br>
              <a:rPr lang="en-GB" dirty="0"/>
            </a:br>
            <a:endParaRPr lang="en-GB" dirty="0"/>
          </a:p>
          <a:p>
            <a:r>
              <a:rPr lang="en-GB" dirty="0"/>
              <a:t>• Do you know where to get more ideas or help if you need it? </a:t>
            </a:r>
            <a:br>
              <a:rPr lang="en-GB" dirty="0"/>
            </a:br>
            <a:endParaRPr lang="en-GB" dirty="0"/>
          </a:p>
          <a:p>
            <a:r>
              <a:rPr lang="en-GB" dirty="0"/>
              <a:t>• Could you spot when you’re starting to get stressed and know what you can do to deal with it? </a:t>
            </a:r>
            <a:br>
              <a:rPr lang="en-GB" dirty="0"/>
            </a:br>
            <a:endParaRPr lang="en-GB" dirty="0"/>
          </a:p>
        </p:txBody>
      </p:sp>
      <p:sp>
        <p:nvSpPr>
          <p:cNvPr id="4" name="Slide Number Placeholder 3"/>
          <p:cNvSpPr>
            <a:spLocks noGrp="1"/>
          </p:cNvSpPr>
          <p:nvPr>
            <p:ph type="sldNum" sz="quarter" idx="10"/>
          </p:nvPr>
        </p:nvSpPr>
        <p:spPr/>
        <p:txBody>
          <a:bodyPr/>
          <a:lstStyle/>
          <a:p>
            <a:fld id="{42650FC1-260F-4424-992A-5812BE705672}" type="slidenum">
              <a:rPr lang="en-GB" smtClean="0"/>
              <a:t>8</a:t>
            </a:fld>
            <a:endParaRPr lang="en-GB" dirty="0"/>
          </a:p>
        </p:txBody>
      </p:sp>
    </p:spTree>
    <p:extLst>
      <p:ext uri="{BB962C8B-B14F-4D97-AF65-F5344CB8AC3E}">
        <p14:creationId xmlns:p14="http://schemas.microsoft.com/office/powerpoint/2010/main" val="3989409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87594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Emphasise to students the importance of talking to a trusted person if they are experiencing stress. They can talk to teachers, tutors, parents, siblings, friends or classmates. It is important to get help and not suffer in silence! </a:t>
            </a:r>
          </a:p>
          <a:p>
            <a:pPr marL="171450" marR="0" lvl="0" indent="-171450" algn="l" defTabSz="87594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a:p>
            <a:pPr marL="171450" marR="0" lvl="0" indent="-171450" algn="l" defTabSz="87594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Encourage them to visit the Every Mind Matters website in their own time, along with other helpful websites and sources of information. </a:t>
            </a:r>
            <a:endParaRPr lang="en-GB" dirty="0"/>
          </a:p>
          <a:p>
            <a:endParaRPr lang="en-GB" dirty="0"/>
          </a:p>
        </p:txBody>
      </p:sp>
      <p:sp>
        <p:nvSpPr>
          <p:cNvPr id="4" name="Slide Number Placeholder 3"/>
          <p:cNvSpPr>
            <a:spLocks noGrp="1"/>
          </p:cNvSpPr>
          <p:nvPr>
            <p:ph type="sldNum" sz="quarter" idx="10"/>
          </p:nvPr>
        </p:nvSpPr>
        <p:spPr/>
        <p:txBody>
          <a:bodyPr/>
          <a:lstStyle/>
          <a:p>
            <a:fld id="{42650FC1-260F-4424-992A-5812BE705672}" type="slidenum">
              <a:rPr lang="en-GB" smtClean="0"/>
              <a:t>9</a:t>
            </a:fld>
            <a:endParaRPr lang="en-GB" dirty="0"/>
          </a:p>
        </p:txBody>
      </p:sp>
    </p:spTree>
    <p:extLst>
      <p:ext uri="{BB962C8B-B14F-4D97-AF65-F5344CB8AC3E}">
        <p14:creationId xmlns:p14="http://schemas.microsoft.com/office/powerpoint/2010/main" val="2349967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en-US"/>
              <a:t>Click to edit Master title style</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2EDEC1-B61F-45AE-83A4-EE631E533697}" type="datetimeFigureOut">
              <a:rPr lang="en-GB" smtClean="0"/>
              <a:t>18/03/2021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BE436C3-05CB-4498-8985-9F735CFB4F6F}" type="slidenum">
              <a:rPr lang="en-GB" smtClean="0"/>
              <a:t>‹#›</a:t>
            </a:fld>
            <a:endParaRPr lang="en-GB" dirty="0"/>
          </a:p>
        </p:txBody>
      </p:sp>
    </p:spTree>
    <p:extLst>
      <p:ext uri="{BB962C8B-B14F-4D97-AF65-F5344CB8AC3E}">
        <p14:creationId xmlns:p14="http://schemas.microsoft.com/office/powerpoint/2010/main" val="81008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2EDEC1-B61F-45AE-83A4-EE631E533697}" type="datetimeFigureOut">
              <a:rPr lang="en-GB" smtClean="0"/>
              <a:t>18/03/2021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BE436C3-05CB-4498-8985-9F735CFB4F6F}" type="slidenum">
              <a:rPr lang="en-GB" smtClean="0"/>
              <a:t>‹#›</a:t>
            </a:fld>
            <a:endParaRPr lang="en-GB" dirty="0"/>
          </a:p>
        </p:txBody>
      </p:sp>
    </p:spTree>
    <p:extLst>
      <p:ext uri="{BB962C8B-B14F-4D97-AF65-F5344CB8AC3E}">
        <p14:creationId xmlns:p14="http://schemas.microsoft.com/office/powerpoint/2010/main" val="3028715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2EDEC1-B61F-45AE-83A4-EE631E533697}" type="datetimeFigureOut">
              <a:rPr lang="en-GB" smtClean="0"/>
              <a:t>18/03/2021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BE436C3-05CB-4498-8985-9F735CFB4F6F}" type="slidenum">
              <a:rPr lang="en-GB" smtClean="0"/>
              <a:t>‹#›</a:t>
            </a:fld>
            <a:endParaRPr lang="en-GB" dirty="0"/>
          </a:p>
        </p:txBody>
      </p:sp>
    </p:spTree>
    <p:extLst>
      <p:ext uri="{BB962C8B-B14F-4D97-AF65-F5344CB8AC3E}">
        <p14:creationId xmlns:p14="http://schemas.microsoft.com/office/powerpoint/2010/main" val="3169424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2EDEC1-B61F-45AE-83A4-EE631E533697}" type="datetimeFigureOut">
              <a:rPr lang="en-GB" smtClean="0"/>
              <a:t>18/03/2021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BE436C3-05CB-4498-8985-9F735CFB4F6F}" type="slidenum">
              <a:rPr lang="en-GB" smtClean="0"/>
              <a:t>‹#›</a:t>
            </a:fld>
            <a:endParaRPr lang="en-GB" dirty="0"/>
          </a:p>
        </p:txBody>
      </p:sp>
    </p:spTree>
    <p:extLst>
      <p:ext uri="{BB962C8B-B14F-4D97-AF65-F5344CB8AC3E}">
        <p14:creationId xmlns:p14="http://schemas.microsoft.com/office/powerpoint/2010/main" val="1255183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en-US"/>
              <a:t>Click to edit Master title style</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72EDEC1-B61F-45AE-83A4-EE631E533697}" type="datetimeFigureOut">
              <a:rPr lang="en-GB" smtClean="0"/>
              <a:t>18/03/2021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BE436C3-05CB-4498-8985-9F735CFB4F6F}" type="slidenum">
              <a:rPr lang="en-GB" smtClean="0"/>
              <a:t>‹#›</a:t>
            </a:fld>
            <a:endParaRPr lang="en-GB" dirty="0"/>
          </a:p>
        </p:txBody>
      </p:sp>
    </p:spTree>
    <p:extLst>
      <p:ext uri="{BB962C8B-B14F-4D97-AF65-F5344CB8AC3E}">
        <p14:creationId xmlns:p14="http://schemas.microsoft.com/office/powerpoint/2010/main" val="3289463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2EDEC1-B61F-45AE-83A4-EE631E533697}" type="datetimeFigureOut">
              <a:rPr lang="en-GB" smtClean="0"/>
              <a:t>18/03/2021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BE436C3-05CB-4498-8985-9F735CFB4F6F}" type="slidenum">
              <a:rPr lang="en-GB" smtClean="0"/>
              <a:t>‹#›</a:t>
            </a:fld>
            <a:endParaRPr lang="en-GB" dirty="0"/>
          </a:p>
        </p:txBody>
      </p:sp>
    </p:spTree>
    <p:extLst>
      <p:ext uri="{BB962C8B-B14F-4D97-AF65-F5344CB8AC3E}">
        <p14:creationId xmlns:p14="http://schemas.microsoft.com/office/powerpoint/2010/main" val="3926207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en-US"/>
              <a:t>Click to edit Master title style</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Edit Master text styles</a:t>
            </a:r>
          </a:p>
        </p:txBody>
      </p:sp>
      <p:sp>
        <p:nvSpPr>
          <p:cNvPr id="4" name="Content Placeholder 3"/>
          <p:cNvSpPr>
            <a:spLocks noGrp="1"/>
          </p:cNvSpPr>
          <p:nvPr>
            <p:ph sz="half" idx="2"/>
          </p:nvPr>
        </p:nvSpPr>
        <p:spPr>
          <a:xfrm>
            <a:off x="736456" y="2761381"/>
            <a:ext cx="4523137" cy="40615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Edit Master text styles</a:t>
            </a:r>
          </a:p>
        </p:txBody>
      </p:sp>
      <p:sp>
        <p:nvSpPr>
          <p:cNvPr id="6" name="Content Placeholder 5"/>
          <p:cNvSpPr>
            <a:spLocks noGrp="1"/>
          </p:cNvSpPr>
          <p:nvPr>
            <p:ph sz="quarter" idx="4"/>
          </p:nvPr>
        </p:nvSpPr>
        <p:spPr>
          <a:xfrm>
            <a:off x="5412731" y="2761381"/>
            <a:ext cx="4545413" cy="40615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2EDEC1-B61F-45AE-83A4-EE631E533697}" type="datetimeFigureOut">
              <a:rPr lang="en-GB" smtClean="0"/>
              <a:t>18/03/2021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8BE436C3-05CB-4498-8985-9F735CFB4F6F}" type="slidenum">
              <a:rPr lang="en-GB" smtClean="0"/>
              <a:t>‹#›</a:t>
            </a:fld>
            <a:endParaRPr lang="en-GB" dirty="0"/>
          </a:p>
        </p:txBody>
      </p:sp>
    </p:spTree>
    <p:extLst>
      <p:ext uri="{BB962C8B-B14F-4D97-AF65-F5344CB8AC3E}">
        <p14:creationId xmlns:p14="http://schemas.microsoft.com/office/powerpoint/2010/main" val="1963497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2EDEC1-B61F-45AE-83A4-EE631E533697}" type="datetimeFigureOut">
              <a:rPr lang="en-GB" smtClean="0"/>
              <a:t>18/03/2021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8BE436C3-05CB-4498-8985-9F735CFB4F6F}" type="slidenum">
              <a:rPr lang="en-GB" smtClean="0"/>
              <a:t>‹#›</a:t>
            </a:fld>
            <a:endParaRPr lang="en-GB" dirty="0"/>
          </a:p>
        </p:txBody>
      </p:sp>
    </p:spTree>
    <p:extLst>
      <p:ext uri="{BB962C8B-B14F-4D97-AF65-F5344CB8AC3E}">
        <p14:creationId xmlns:p14="http://schemas.microsoft.com/office/powerpoint/2010/main" val="2932271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2EDEC1-B61F-45AE-83A4-EE631E533697}" type="datetimeFigureOut">
              <a:rPr lang="en-GB" smtClean="0"/>
              <a:t>18/03/2021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8BE436C3-05CB-4498-8985-9F735CFB4F6F}" type="slidenum">
              <a:rPr lang="en-GB" smtClean="0"/>
              <a:t>‹#›</a:t>
            </a:fld>
            <a:endParaRPr lang="en-GB" dirty="0"/>
          </a:p>
        </p:txBody>
      </p:sp>
    </p:spTree>
    <p:extLst>
      <p:ext uri="{BB962C8B-B14F-4D97-AF65-F5344CB8AC3E}">
        <p14:creationId xmlns:p14="http://schemas.microsoft.com/office/powerpoint/2010/main" val="2645016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en-US"/>
              <a:t>Click to edit Master title style</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US"/>
              <a:t>Edit Master text styles</a:t>
            </a:r>
          </a:p>
        </p:txBody>
      </p:sp>
      <p:sp>
        <p:nvSpPr>
          <p:cNvPr id="5" name="Date Placeholder 4"/>
          <p:cNvSpPr>
            <a:spLocks noGrp="1"/>
          </p:cNvSpPr>
          <p:nvPr>
            <p:ph type="dt" sz="half" idx="10"/>
          </p:nvPr>
        </p:nvSpPr>
        <p:spPr/>
        <p:txBody>
          <a:bodyPr/>
          <a:lstStyle/>
          <a:p>
            <a:fld id="{472EDEC1-B61F-45AE-83A4-EE631E533697}" type="datetimeFigureOut">
              <a:rPr lang="en-GB" smtClean="0"/>
              <a:t>18/03/2021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BE436C3-05CB-4498-8985-9F735CFB4F6F}" type="slidenum">
              <a:rPr lang="en-GB" smtClean="0"/>
              <a:t>‹#›</a:t>
            </a:fld>
            <a:endParaRPr lang="en-GB" dirty="0"/>
          </a:p>
        </p:txBody>
      </p:sp>
    </p:spTree>
    <p:extLst>
      <p:ext uri="{BB962C8B-B14F-4D97-AF65-F5344CB8AC3E}">
        <p14:creationId xmlns:p14="http://schemas.microsoft.com/office/powerpoint/2010/main" val="592999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en-US"/>
              <a:t>Click to edit Master title style</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en-US" dirty="0"/>
              <a:t>Click icon to add picture</a:t>
            </a:r>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US"/>
              <a:t>Edit Master text styles</a:t>
            </a:r>
          </a:p>
        </p:txBody>
      </p:sp>
      <p:sp>
        <p:nvSpPr>
          <p:cNvPr id="5" name="Date Placeholder 4"/>
          <p:cNvSpPr>
            <a:spLocks noGrp="1"/>
          </p:cNvSpPr>
          <p:nvPr>
            <p:ph type="dt" sz="half" idx="10"/>
          </p:nvPr>
        </p:nvSpPr>
        <p:spPr/>
        <p:txBody>
          <a:bodyPr/>
          <a:lstStyle/>
          <a:p>
            <a:fld id="{472EDEC1-B61F-45AE-83A4-EE631E533697}" type="datetimeFigureOut">
              <a:rPr lang="en-GB" smtClean="0"/>
              <a:t>18/03/2021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BE436C3-05CB-4498-8985-9F735CFB4F6F}" type="slidenum">
              <a:rPr lang="en-GB" smtClean="0"/>
              <a:t>‹#›</a:t>
            </a:fld>
            <a:endParaRPr lang="en-GB" dirty="0"/>
          </a:p>
        </p:txBody>
      </p:sp>
    </p:spTree>
    <p:extLst>
      <p:ext uri="{BB962C8B-B14F-4D97-AF65-F5344CB8AC3E}">
        <p14:creationId xmlns:p14="http://schemas.microsoft.com/office/powerpoint/2010/main" val="1305812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AF1F8E"/>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472EDEC1-B61F-45AE-83A4-EE631E533697}" type="datetimeFigureOut">
              <a:rPr lang="en-GB" smtClean="0"/>
              <a:t>18/03/2021</a:t>
            </a:fld>
            <a:endParaRPr lang="en-GB" dirty="0"/>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8BE436C3-05CB-4498-8985-9F735CFB4F6F}" type="slidenum">
              <a:rPr lang="en-GB" smtClean="0"/>
              <a:t>‹#›</a:t>
            </a:fld>
            <a:endParaRPr lang="en-GB" dirty="0"/>
          </a:p>
        </p:txBody>
      </p:sp>
    </p:spTree>
    <p:extLst>
      <p:ext uri="{BB962C8B-B14F-4D97-AF65-F5344CB8AC3E}">
        <p14:creationId xmlns:p14="http://schemas.microsoft.com/office/powerpoint/2010/main" val="364867482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O7W2yMxWaJk"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D59DF626-7FCA-FD45-9270-D0BFA9FADE9D}"/>
              </a:ext>
            </a:extLst>
          </p:cNvPr>
          <p:cNvSpPr/>
          <p:nvPr/>
        </p:nvSpPr>
        <p:spPr>
          <a:xfrm>
            <a:off x="-1" y="0"/>
            <a:ext cx="10691813" cy="115503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b="1"/>
          </a:p>
        </p:txBody>
      </p:sp>
      <p:sp>
        <p:nvSpPr>
          <p:cNvPr id="8" name="TextBox 7">
            <a:extLst>
              <a:ext uri="{FF2B5EF4-FFF2-40B4-BE49-F238E27FC236}">
                <a16:creationId xmlns:a16="http://schemas.microsoft.com/office/drawing/2014/main" xmlns="" id="{479FC28A-29A5-42D9-8CD5-727A6798F5DF}"/>
              </a:ext>
            </a:extLst>
          </p:cNvPr>
          <p:cNvSpPr txBox="1"/>
          <p:nvPr/>
        </p:nvSpPr>
        <p:spPr>
          <a:xfrm>
            <a:off x="5617421" y="2465500"/>
            <a:ext cx="4745779" cy="3416320"/>
          </a:xfrm>
          <a:prstGeom prst="rect">
            <a:avLst/>
          </a:prstGeom>
          <a:noFill/>
        </p:spPr>
        <p:txBody>
          <a:bodyPr wrap="square" rtlCol="0">
            <a:spAutoFit/>
          </a:bodyPr>
          <a:lstStyle/>
          <a:p>
            <a:pPr>
              <a:spcAft>
                <a:spcPts val="1200"/>
              </a:spcAft>
            </a:pPr>
            <a:r>
              <a:rPr lang="en-GB" sz="2000" dirty="0">
                <a:latin typeface="Lato Heavy" panose="020F0502020204030203" pitchFamily="34" charset="0"/>
                <a:ea typeface="Lato Heavy" panose="020F0502020204030203" pitchFamily="34" charset="0"/>
                <a:cs typeface="Lato Heavy" panose="020F0502020204030203" pitchFamily="34" charset="0"/>
              </a:rPr>
              <a:t>By the end of the lesson you will be able to…</a:t>
            </a:r>
          </a:p>
          <a:p>
            <a:pPr marL="342900" indent="-342900">
              <a:spcAft>
                <a:spcPts val="1200"/>
              </a:spcAft>
              <a:buFont typeface="Arial" panose="020B0604020202020204" pitchFamily="34" charset="0"/>
              <a:buChar char="•"/>
            </a:pPr>
            <a:r>
              <a:rPr lang="en-GB" dirty="0">
                <a:latin typeface="Lato Medium" panose="020F0502020204030203" pitchFamily="34" charset="0"/>
                <a:ea typeface="Lato Medium" panose="020F0502020204030203" pitchFamily="34" charset="0"/>
                <a:cs typeface="Lato Medium" panose="020F0502020204030203" pitchFamily="34" charset="0"/>
              </a:rPr>
              <a:t>Identify signs of exam stress in yourself and spot the signs of it in others </a:t>
            </a:r>
          </a:p>
          <a:p>
            <a:pPr marL="342900" indent="-342900">
              <a:spcAft>
                <a:spcPts val="1200"/>
              </a:spcAft>
              <a:buFont typeface="Arial" panose="020B0604020202020204" pitchFamily="34" charset="0"/>
              <a:buChar char="•"/>
            </a:pPr>
            <a:r>
              <a:rPr lang="en-GB" dirty="0">
                <a:latin typeface="Lato Medium" panose="020F0502020204030203" pitchFamily="34" charset="0"/>
                <a:ea typeface="Lato Medium" panose="020F0502020204030203" pitchFamily="34" charset="0"/>
                <a:cs typeface="Lato Medium" panose="020F0502020204030203" pitchFamily="34" charset="0"/>
              </a:rPr>
              <a:t>Know who to ask for advice and where to look for guidance on exam </a:t>
            </a:r>
            <a:r>
              <a:rPr lang="en-GB" dirty="0" smtClean="0">
                <a:latin typeface="Lato Medium" panose="020F0502020204030203" pitchFamily="34" charset="0"/>
                <a:ea typeface="Lato Medium" panose="020F0502020204030203" pitchFamily="34" charset="0"/>
                <a:cs typeface="Lato Medium" panose="020F0502020204030203" pitchFamily="34" charset="0"/>
              </a:rPr>
              <a:t>stress,</a:t>
            </a:r>
          </a:p>
          <a:p>
            <a:pPr marL="342900" indent="-342900">
              <a:spcAft>
                <a:spcPts val="1200"/>
              </a:spcAft>
              <a:buFont typeface="Arial" panose="020B0604020202020204" pitchFamily="34" charset="0"/>
              <a:buChar char="•"/>
            </a:pPr>
            <a:r>
              <a:rPr lang="en-GB" dirty="0" smtClean="0">
                <a:latin typeface="Lato Medium" panose="020F0502020204030203" pitchFamily="34" charset="0"/>
                <a:ea typeface="Lato Medium" panose="020F0502020204030203" pitchFamily="34" charset="0"/>
                <a:cs typeface="Lato Medium" panose="020F0502020204030203" pitchFamily="34" charset="0"/>
              </a:rPr>
              <a:t>Select </a:t>
            </a:r>
            <a:r>
              <a:rPr lang="en-GB" dirty="0">
                <a:latin typeface="Lato Medium" panose="020F0502020204030203" pitchFamily="34" charset="0"/>
                <a:ea typeface="Lato Medium" panose="020F0502020204030203" pitchFamily="34" charset="0"/>
                <a:cs typeface="Lato Medium" panose="020F0502020204030203" pitchFamily="34" charset="0"/>
              </a:rPr>
              <a:t>and use strategies to help them manage exam stress, including revision techniques.</a:t>
            </a:r>
            <a:r>
              <a:rPr lang="en-GB" sz="2000" dirty="0">
                <a:latin typeface="Lato Medium" panose="020F0502020204030203" pitchFamily="34" charset="0"/>
                <a:ea typeface="Lato Medium" panose="020F0502020204030203" pitchFamily="34" charset="0"/>
                <a:cs typeface="Lato Medium" panose="020F0502020204030203" pitchFamily="34" charset="0"/>
              </a:rPr>
              <a:t/>
            </a:r>
            <a:br>
              <a:rPr lang="en-GB" sz="2000" dirty="0">
                <a:latin typeface="Lato Medium" panose="020F0502020204030203" pitchFamily="34" charset="0"/>
                <a:ea typeface="Lato Medium" panose="020F0502020204030203" pitchFamily="34" charset="0"/>
                <a:cs typeface="Lato Medium" panose="020F0502020204030203" pitchFamily="34" charset="0"/>
              </a:rPr>
            </a:br>
            <a:r>
              <a:rPr lang="en-GB" sz="2000" dirty="0">
                <a:latin typeface="Lato Medium" panose="020F0502020204030203" pitchFamily="34" charset="0"/>
                <a:ea typeface="Lato Medium" panose="020F0502020204030203" pitchFamily="34" charset="0"/>
                <a:cs typeface="Lato Medium" panose="020F0502020204030203" pitchFamily="34" charset="0"/>
              </a:rPr>
              <a:t>   </a:t>
            </a:r>
          </a:p>
        </p:txBody>
      </p:sp>
      <p:sp>
        <p:nvSpPr>
          <p:cNvPr id="13" name="TextBox 12">
            <a:extLst>
              <a:ext uri="{FF2B5EF4-FFF2-40B4-BE49-F238E27FC236}">
                <a16:creationId xmlns:a16="http://schemas.microsoft.com/office/drawing/2014/main" xmlns="" id="{5447B559-FA14-408E-A3EB-726D76B8576E}"/>
              </a:ext>
            </a:extLst>
          </p:cNvPr>
          <p:cNvSpPr txBox="1"/>
          <p:nvPr/>
        </p:nvSpPr>
        <p:spPr>
          <a:xfrm>
            <a:off x="2091220" y="85182"/>
            <a:ext cx="6421359" cy="1015663"/>
          </a:xfrm>
          <a:prstGeom prst="rect">
            <a:avLst/>
          </a:prstGeom>
          <a:noFill/>
        </p:spPr>
        <p:txBody>
          <a:bodyPr wrap="square" rtlCol="0">
            <a:spAutoFit/>
          </a:bodyPr>
          <a:lstStyle/>
          <a:p>
            <a:pPr algn="ctr"/>
            <a:r>
              <a:rPr lang="en-GB" sz="6000" dirty="0">
                <a:solidFill>
                  <a:srgbClr val="AA01FF"/>
                </a:solidFill>
                <a:latin typeface="Lato Black" panose="020F0502020204030203" pitchFamily="34" charset="0"/>
                <a:ea typeface="Lato Black" panose="020F0502020204030203" pitchFamily="34" charset="0"/>
                <a:cs typeface="Lato Black" panose="020F0502020204030203" pitchFamily="34" charset="0"/>
              </a:rPr>
              <a:t>EXAM STRESS</a:t>
            </a:r>
          </a:p>
        </p:txBody>
      </p:sp>
      <p:sp>
        <p:nvSpPr>
          <p:cNvPr id="18" name="Rectangle 17">
            <a:extLst>
              <a:ext uri="{FF2B5EF4-FFF2-40B4-BE49-F238E27FC236}">
                <a16:creationId xmlns:a16="http://schemas.microsoft.com/office/drawing/2014/main" xmlns="" id="{E8AFD671-30D1-9142-AD51-78F547FAC9B0}"/>
              </a:ext>
            </a:extLst>
          </p:cNvPr>
          <p:cNvSpPr/>
          <p:nvPr/>
        </p:nvSpPr>
        <p:spPr>
          <a:xfrm>
            <a:off x="1317629" y="6700454"/>
            <a:ext cx="1696889" cy="859221"/>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xmlns="" id="{0CEDC7E9-B432-8349-B9D3-7B62C68D4863}"/>
              </a:ext>
            </a:extLst>
          </p:cNvPr>
          <p:cNvSpPr/>
          <p:nvPr/>
        </p:nvSpPr>
        <p:spPr>
          <a:xfrm>
            <a:off x="3014517" y="6700454"/>
            <a:ext cx="6359668" cy="859221"/>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u="sng"/>
          </a:p>
        </p:txBody>
      </p:sp>
      <p:sp>
        <p:nvSpPr>
          <p:cNvPr id="20" name="TextBox 19">
            <a:extLst>
              <a:ext uri="{FF2B5EF4-FFF2-40B4-BE49-F238E27FC236}">
                <a16:creationId xmlns:a16="http://schemas.microsoft.com/office/drawing/2014/main" xmlns="" id="{6AE07CD0-B827-FA45-B8B3-B5CF32CFF430}"/>
              </a:ext>
            </a:extLst>
          </p:cNvPr>
          <p:cNvSpPr txBox="1"/>
          <p:nvPr/>
        </p:nvSpPr>
        <p:spPr>
          <a:xfrm>
            <a:off x="1337084" y="6773158"/>
            <a:ext cx="1648289" cy="623248"/>
          </a:xfrm>
          <a:prstGeom prst="rect">
            <a:avLst/>
          </a:prstGeom>
          <a:noFill/>
        </p:spPr>
        <p:txBody>
          <a:bodyPr wrap="square" rtlCol="0">
            <a:spAutoFit/>
          </a:bodyPr>
          <a:lstStyle/>
          <a:p>
            <a:pPr>
              <a:spcAft>
                <a:spcPts val="300"/>
              </a:spcAft>
            </a:pPr>
            <a:r>
              <a:rPr lang="en-GB" sz="1600" dirty="0">
                <a:solidFill>
                  <a:srgbClr val="AA01FF"/>
                </a:solidFill>
                <a:latin typeface="Lato Heavy" panose="020F0502020204030203" pitchFamily="34" charset="0"/>
                <a:ea typeface="Lato Heavy" panose="020F0502020204030203" pitchFamily="34" charset="0"/>
                <a:cs typeface="Lato Heavy" panose="020F0502020204030203" pitchFamily="34" charset="0"/>
              </a:rPr>
              <a:t>KEY</a:t>
            </a:r>
          </a:p>
          <a:p>
            <a:pPr>
              <a:spcAft>
                <a:spcPts val="300"/>
              </a:spcAft>
            </a:pPr>
            <a:r>
              <a:rPr lang="en-GB" sz="1600" dirty="0">
                <a:solidFill>
                  <a:srgbClr val="AA01FF"/>
                </a:solidFill>
                <a:latin typeface="Lato Heavy" panose="020F0502020204030203" pitchFamily="34" charset="0"/>
                <a:ea typeface="Lato Heavy" panose="020F0502020204030203" pitchFamily="34" charset="0"/>
                <a:cs typeface="Lato Heavy" panose="020F0502020204030203" pitchFamily="34" charset="0"/>
              </a:rPr>
              <a:t>VOCABULARY</a:t>
            </a:r>
          </a:p>
        </p:txBody>
      </p:sp>
      <p:sp>
        <p:nvSpPr>
          <p:cNvPr id="23" name="Rectangle 22">
            <a:extLst>
              <a:ext uri="{FF2B5EF4-FFF2-40B4-BE49-F238E27FC236}">
                <a16:creationId xmlns:a16="http://schemas.microsoft.com/office/drawing/2014/main" xmlns="" id="{B71CE155-A33B-D141-AAA3-C815A5EDB9AB}"/>
              </a:ext>
            </a:extLst>
          </p:cNvPr>
          <p:cNvSpPr/>
          <p:nvPr/>
        </p:nvSpPr>
        <p:spPr>
          <a:xfrm>
            <a:off x="548894" y="1691141"/>
            <a:ext cx="4491860" cy="59213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b="1"/>
          </a:p>
        </p:txBody>
      </p:sp>
      <p:sp>
        <p:nvSpPr>
          <p:cNvPr id="29" name="Rectangle 28">
            <a:extLst>
              <a:ext uri="{FF2B5EF4-FFF2-40B4-BE49-F238E27FC236}">
                <a16:creationId xmlns:a16="http://schemas.microsoft.com/office/drawing/2014/main" xmlns="" id="{82E91F2E-6C43-A847-9401-57AB0665E64F}"/>
              </a:ext>
            </a:extLst>
          </p:cNvPr>
          <p:cNvSpPr/>
          <p:nvPr/>
        </p:nvSpPr>
        <p:spPr>
          <a:xfrm>
            <a:off x="5609725" y="1695450"/>
            <a:ext cx="4491860" cy="59213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b="1"/>
          </a:p>
        </p:txBody>
      </p:sp>
      <p:sp>
        <p:nvSpPr>
          <p:cNvPr id="30" name="TextBox 29">
            <a:extLst>
              <a:ext uri="{FF2B5EF4-FFF2-40B4-BE49-F238E27FC236}">
                <a16:creationId xmlns:a16="http://schemas.microsoft.com/office/drawing/2014/main" xmlns="" id="{47B71112-6661-4845-9EC5-A355192C92A2}"/>
              </a:ext>
            </a:extLst>
          </p:cNvPr>
          <p:cNvSpPr txBox="1"/>
          <p:nvPr/>
        </p:nvSpPr>
        <p:spPr>
          <a:xfrm>
            <a:off x="551316" y="1732738"/>
            <a:ext cx="3451225" cy="523220"/>
          </a:xfrm>
          <a:prstGeom prst="rect">
            <a:avLst/>
          </a:prstGeom>
          <a:noFill/>
        </p:spPr>
        <p:txBody>
          <a:bodyPr wrap="square" rtlCol="0" anchor="t">
            <a:spAutoFit/>
          </a:bodyPr>
          <a:lstStyle/>
          <a:p>
            <a:r>
              <a:rPr lang="en-GB" sz="2800" dirty="0">
                <a:solidFill>
                  <a:srgbClr val="FFFFFF"/>
                </a:solidFill>
                <a:latin typeface="Lato Heavy" panose="020F0502020204030203" pitchFamily="34" charset="0"/>
                <a:ea typeface="Lato Heavy" panose="020F0502020204030203" pitchFamily="34" charset="0"/>
                <a:cs typeface="Lato Heavy" panose="020F0502020204030203" pitchFamily="34" charset="0"/>
              </a:rPr>
              <a:t>Learning objectives</a:t>
            </a:r>
            <a:endParaRPr lang="en-US" dirty="0"/>
          </a:p>
        </p:txBody>
      </p:sp>
      <p:sp>
        <p:nvSpPr>
          <p:cNvPr id="31" name="TextBox 30">
            <a:extLst>
              <a:ext uri="{FF2B5EF4-FFF2-40B4-BE49-F238E27FC236}">
                <a16:creationId xmlns:a16="http://schemas.microsoft.com/office/drawing/2014/main" xmlns="" id="{5F931626-6381-4C42-9346-DC8FCA499B12}"/>
              </a:ext>
            </a:extLst>
          </p:cNvPr>
          <p:cNvSpPr txBox="1"/>
          <p:nvPr/>
        </p:nvSpPr>
        <p:spPr>
          <a:xfrm>
            <a:off x="5617421" y="1732941"/>
            <a:ext cx="3481650" cy="523875"/>
          </a:xfrm>
          <a:prstGeom prst="rect">
            <a:avLst/>
          </a:prstGeom>
          <a:noFill/>
        </p:spPr>
        <p:txBody>
          <a:bodyPr wrap="square" rtlCol="0" anchor="t">
            <a:spAutoFit/>
          </a:bodyPr>
          <a:lstStyle/>
          <a:p>
            <a:r>
              <a:rPr lang="en-GB" sz="2800" dirty="0">
                <a:solidFill>
                  <a:srgbClr val="FFFFFF"/>
                </a:solidFill>
                <a:latin typeface="Lato Heavy" panose="020F0502020204030203" pitchFamily="34" charset="0"/>
                <a:ea typeface="Lato Heavy" panose="020F0502020204030203" pitchFamily="34" charset="0"/>
                <a:cs typeface="Lato Heavy" panose="020F0502020204030203" pitchFamily="34" charset="0"/>
              </a:rPr>
              <a:t>Learning outcomes</a:t>
            </a:r>
            <a:r>
              <a:rPr lang="en-GB" sz="2800" dirty="0">
                <a:latin typeface="Lato Heavy" panose="020F0502020204030203" pitchFamily="34" charset="0"/>
                <a:ea typeface="Lato Heavy" panose="020F0502020204030203" pitchFamily="34" charset="0"/>
                <a:cs typeface="Lato Heavy" panose="020F0502020204030203" pitchFamily="34" charset="0"/>
              </a:rPr>
              <a:t> </a:t>
            </a:r>
            <a:endParaRPr lang="en-US" dirty="0"/>
          </a:p>
        </p:txBody>
      </p:sp>
      <p:sp>
        <p:nvSpPr>
          <p:cNvPr id="32" name="TextBox 31">
            <a:extLst>
              <a:ext uri="{FF2B5EF4-FFF2-40B4-BE49-F238E27FC236}">
                <a16:creationId xmlns:a16="http://schemas.microsoft.com/office/drawing/2014/main" xmlns="" id="{85A951F4-213F-4B48-AC75-A7FAA29C09CC}"/>
              </a:ext>
            </a:extLst>
          </p:cNvPr>
          <p:cNvSpPr txBox="1"/>
          <p:nvPr/>
        </p:nvSpPr>
        <p:spPr>
          <a:xfrm>
            <a:off x="580416" y="2465500"/>
            <a:ext cx="4431154" cy="1493486"/>
          </a:xfrm>
          <a:prstGeom prst="rect">
            <a:avLst/>
          </a:prstGeom>
          <a:noFill/>
        </p:spPr>
        <p:txBody>
          <a:bodyPr wrap="square" rtlCol="0" anchor="t">
            <a:spAutoFit/>
          </a:bodyPr>
          <a:lstStyle/>
          <a:p>
            <a:pPr>
              <a:lnSpc>
                <a:spcPts val="2800"/>
              </a:lnSpc>
            </a:pPr>
            <a:r>
              <a:rPr lang="en-GB" sz="2000" dirty="0">
                <a:latin typeface="Lato Medium" panose="020F0502020204030203" pitchFamily="34" charset="0"/>
                <a:ea typeface="Lato Medium" panose="020F0502020204030203" pitchFamily="34" charset="0"/>
                <a:cs typeface="Lato Medium" panose="020F0502020204030203" pitchFamily="34" charset="0"/>
              </a:rPr>
              <a:t>We are learning about the potential effects of exam stress on our physical and emotional wellbeing, and ways to manage it.</a:t>
            </a:r>
          </a:p>
        </p:txBody>
      </p:sp>
      <p:sp>
        <p:nvSpPr>
          <p:cNvPr id="25" name="TextBox 24">
            <a:extLst>
              <a:ext uri="{FF2B5EF4-FFF2-40B4-BE49-F238E27FC236}">
                <a16:creationId xmlns:a16="http://schemas.microsoft.com/office/drawing/2014/main" xmlns="" id="{09AF0D6B-29B6-7148-A16F-F668C96F2DA0}"/>
              </a:ext>
            </a:extLst>
          </p:cNvPr>
          <p:cNvSpPr txBox="1"/>
          <p:nvPr/>
        </p:nvSpPr>
        <p:spPr>
          <a:xfrm>
            <a:off x="3063115" y="6726833"/>
            <a:ext cx="6180667" cy="696088"/>
          </a:xfrm>
          <a:prstGeom prst="rect">
            <a:avLst/>
          </a:prstGeom>
          <a:noFill/>
        </p:spPr>
        <p:txBody>
          <a:bodyPr wrap="square" rtlCol="0">
            <a:spAutoFit/>
          </a:bodyPr>
          <a:lstStyle/>
          <a:p>
            <a:pPr>
              <a:lnSpc>
                <a:spcPct val="150000"/>
              </a:lnSpc>
            </a:pPr>
            <a:r>
              <a:rPr lang="en-GB" sz="1400" spc="50" dirty="0">
                <a:solidFill>
                  <a:schemeClr val="bg1"/>
                </a:solidFill>
                <a:latin typeface="Lato Heavy" panose="020F0502020204030203" pitchFamily="34" charset="0"/>
                <a:ea typeface="Lato Heavy" panose="020F0502020204030203" pitchFamily="34" charset="0"/>
                <a:cs typeface="Lato Heavy" panose="020F0502020204030203" pitchFamily="34" charset="0"/>
              </a:rPr>
              <a:t>Exams, pass, fail, stress, signs, symptoms, revision, conversations, relaxation,  planning, organisation, strategies, support, management</a:t>
            </a:r>
          </a:p>
        </p:txBody>
      </p:sp>
    </p:spTree>
    <p:extLst>
      <p:ext uri="{BB962C8B-B14F-4D97-AF65-F5344CB8AC3E}">
        <p14:creationId xmlns:p14="http://schemas.microsoft.com/office/powerpoint/2010/main" val="38667384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xmlns="" id="{5F5183E9-D921-394A-8792-EBC56DD4FE47}"/>
              </a:ext>
            </a:extLst>
          </p:cNvPr>
          <p:cNvSpPr txBox="1"/>
          <p:nvPr/>
        </p:nvSpPr>
        <p:spPr>
          <a:xfrm>
            <a:off x="1425179" y="2334203"/>
            <a:ext cx="8345861" cy="3207032"/>
          </a:xfrm>
          <a:prstGeom prst="rect">
            <a:avLst/>
          </a:prstGeom>
          <a:noFill/>
        </p:spPr>
        <p:txBody>
          <a:bodyPr wrap="square" rtlCol="0">
            <a:spAutoFit/>
          </a:bodyPr>
          <a:lstStyle/>
          <a:p>
            <a:pPr>
              <a:lnSpc>
                <a:spcPct val="50000"/>
              </a:lnSpc>
            </a:pPr>
            <a:r>
              <a:rPr lang="en-GB" sz="2300" dirty="0">
                <a:latin typeface="Lato Heavy" panose="020F0502020204030203" pitchFamily="34" charset="0"/>
                <a:ea typeface="Lato Heavy" panose="020F0502020204030203" pitchFamily="34" charset="0"/>
                <a:cs typeface="Lato Heavy" panose="020F0502020204030203" pitchFamily="34" charset="0"/>
              </a:rPr>
              <a:t>How confident are you about:</a:t>
            </a:r>
          </a:p>
          <a:p>
            <a:pPr>
              <a:lnSpc>
                <a:spcPct val="50000"/>
              </a:lnSpc>
            </a:pPr>
            <a:endParaRPr lang="en-GB" sz="2300" dirty="0">
              <a:latin typeface="Lato Heavy" panose="020F0502020204030203" pitchFamily="34" charset="0"/>
              <a:ea typeface="Lato Heavy" panose="020F0502020204030203" pitchFamily="34" charset="0"/>
              <a:cs typeface="Lato Heavy" panose="020F0502020204030203" pitchFamily="34" charset="0"/>
            </a:endParaRPr>
          </a:p>
          <a:p>
            <a:pPr marL="342900" indent="-342900">
              <a:lnSpc>
                <a:spcPct val="130000"/>
              </a:lnSpc>
              <a:buAutoNum type="alphaUcPeriod"/>
            </a:pPr>
            <a:r>
              <a:rPr lang="en-GB" sz="2300" dirty="0">
                <a:latin typeface="Lato Medium" panose="020F0502020204030203" pitchFamily="34" charset="0"/>
                <a:ea typeface="Lato Medium" panose="020F0502020204030203" pitchFamily="34" charset="0"/>
                <a:cs typeface="Lato Medium" panose="020F0502020204030203" pitchFamily="34" charset="0"/>
              </a:rPr>
              <a:t>Knowing how to spot when you’re stressed?</a:t>
            </a:r>
          </a:p>
          <a:p>
            <a:pPr marL="342900" indent="-342900">
              <a:lnSpc>
                <a:spcPct val="130000"/>
              </a:lnSpc>
              <a:buAutoNum type="alphaUcPeriod"/>
            </a:pPr>
            <a:r>
              <a:rPr lang="en-GB" sz="2300" dirty="0">
                <a:latin typeface="Lato Medium" panose="020F0502020204030203" pitchFamily="34" charset="0"/>
                <a:ea typeface="Lato Medium" panose="020F0502020204030203" pitchFamily="34" charset="0"/>
                <a:cs typeface="Lato Medium" panose="020F0502020204030203" pitchFamily="34" charset="0"/>
              </a:rPr>
              <a:t>Thinking of ways to relax and de-stress?</a:t>
            </a:r>
          </a:p>
          <a:p>
            <a:pPr marL="342900" indent="-342900">
              <a:lnSpc>
                <a:spcPct val="130000"/>
              </a:lnSpc>
              <a:buAutoNum type="alphaUcPeriod"/>
            </a:pPr>
            <a:r>
              <a:rPr lang="en-GB" sz="2300" dirty="0">
                <a:latin typeface="Lato Medium" panose="020F0502020204030203" pitchFamily="34" charset="0"/>
                <a:ea typeface="Lato Medium" panose="020F0502020204030203" pitchFamily="34" charset="0"/>
                <a:cs typeface="Lato Medium" panose="020F0502020204030203" pitchFamily="34" charset="0"/>
              </a:rPr>
              <a:t>Revising for exams? </a:t>
            </a:r>
          </a:p>
          <a:p>
            <a:pPr marL="342900" indent="-342900">
              <a:lnSpc>
                <a:spcPct val="130000"/>
              </a:lnSpc>
              <a:buAutoNum type="alphaUcPeriod"/>
            </a:pPr>
            <a:r>
              <a:rPr lang="en-GB" sz="2300" dirty="0">
                <a:latin typeface="Lato Medium" panose="020F0502020204030203" pitchFamily="34" charset="0"/>
                <a:ea typeface="Lato Medium" panose="020F0502020204030203" pitchFamily="34" charset="0"/>
                <a:cs typeface="Lato Medium" panose="020F0502020204030203" pitchFamily="34" charset="0"/>
              </a:rPr>
              <a:t>Knowing what you want or need to achieve in your exams? </a:t>
            </a:r>
          </a:p>
          <a:p>
            <a:pPr marL="342900" indent="-342900">
              <a:lnSpc>
                <a:spcPct val="130000"/>
              </a:lnSpc>
              <a:buAutoNum type="alphaUcPeriod"/>
            </a:pPr>
            <a:r>
              <a:rPr lang="en-GB" sz="2300" dirty="0">
                <a:latin typeface="Lato Medium" panose="020F0502020204030203" pitchFamily="34" charset="0"/>
                <a:ea typeface="Lato Medium" panose="020F0502020204030203" pitchFamily="34" charset="0"/>
                <a:cs typeface="Lato Medium" panose="020F0502020204030203" pitchFamily="34" charset="0"/>
              </a:rPr>
              <a:t>Having a revision plan that will work for you? </a:t>
            </a:r>
          </a:p>
          <a:p>
            <a:pPr marL="342900" indent="-342900">
              <a:lnSpc>
                <a:spcPct val="130000"/>
              </a:lnSpc>
              <a:buAutoNum type="alphaUcPeriod"/>
            </a:pPr>
            <a:r>
              <a:rPr lang="en-GB" sz="2300" dirty="0">
                <a:latin typeface="Lato Medium" panose="020F0502020204030203" pitchFamily="34" charset="0"/>
                <a:ea typeface="Lato Medium" panose="020F0502020204030203" pitchFamily="34" charset="0"/>
                <a:cs typeface="Lato Medium" panose="020F0502020204030203" pitchFamily="34" charset="0"/>
              </a:rPr>
              <a:t>Knowing where to get help and advice about revising?</a:t>
            </a:r>
          </a:p>
        </p:txBody>
      </p:sp>
      <p:sp>
        <p:nvSpPr>
          <p:cNvPr id="30" name="Rectangle 29">
            <a:extLst>
              <a:ext uri="{FF2B5EF4-FFF2-40B4-BE49-F238E27FC236}">
                <a16:creationId xmlns:a16="http://schemas.microsoft.com/office/drawing/2014/main" xmlns="" id="{8DB263EB-4422-9948-9B81-38E2F111F83C}"/>
              </a:ext>
            </a:extLst>
          </p:cNvPr>
          <p:cNvSpPr/>
          <p:nvPr/>
        </p:nvSpPr>
        <p:spPr>
          <a:xfrm>
            <a:off x="-1" y="0"/>
            <a:ext cx="10691813" cy="178067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b="1"/>
          </a:p>
        </p:txBody>
      </p:sp>
      <p:sp>
        <p:nvSpPr>
          <p:cNvPr id="31" name="TextBox 30">
            <a:extLst>
              <a:ext uri="{FF2B5EF4-FFF2-40B4-BE49-F238E27FC236}">
                <a16:creationId xmlns:a16="http://schemas.microsoft.com/office/drawing/2014/main" xmlns="" id="{2DED777F-13BD-E74E-818F-6AC4063F8F86}"/>
              </a:ext>
            </a:extLst>
          </p:cNvPr>
          <p:cNvSpPr txBox="1"/>
          <p:nvPr/>
        </p:nvSpPr>
        <p:spPr>
          <a:xfrm>
            <a:off x="0" y="957196"/>
            <a:ext cx="10691812" cy="769441"/>
          </a:xfrm>
          <a:prstGeom prst="rect">
            <a:avLst/>
          </a:prstGeom>
          <a:noFill/>
        </p:spPr>
        <p:txBody>
          <a:bodyPr wrap="square" rtlCol="0">
            <a:spAutoFit/>
          </a:bodyPr>
          <a:lstStyle/>
          <a:p>
            <a:pPr algn="ctr"/>
            <a:r>
              <a:rPr lang="en-GB" sz="4400">
                <a:solidFill>
                  <a:schemeClr val="bg1"/>
                </a:solidFill>
                <a:latin typeface="Lato Heavy" panose="020F0502020204030203" pitchFamily="34" charset="0"/>
                <a:ea typeface="Lato Heavy" panose="020F0502020204030203" pitchFamily="34" charset="0"/>
                <a:cs typeface="Lato Heavy" panose="020F0502020204030203" pitchFamily="34" charset="0"/>
              </a:rPr>
              <a:t>SELF ASSESSMENT</a:t>
            </a:r>
          </a:p>
        </p:txBody>
      </p:sp>
      <p:pic>
        <p:nvPicPr>
          <p:cNvPr id="32" name="Picture 31">
            <a:extLst>
              <a:ext uri="{FF2B5EF4-FFF2-40B4-BE49-F238E27FC236}">
                <a16:creationId xmlns:a16="http://schemas.microsoft.com/office/drawing/2014/main" xmlns="" id="{ED54754C-216E-8F49-BCE5-B6CC106A08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7680" y="447569"/>
            <a:ext cx="1007838" cy="1002079"/>
          </a:xfrm>
          <a:prstGeom prst="rect">
            <a:avLst/>
          </a:prstGeom>
        </p:spPr>
      </p:pic>
      <p:sp>
        <p:nvSpPr>
          <p:cNvPr id="33" name="TextBox 32">
            <a:extLst>
              <a:ext uri="{FF2B5EF4-FFF2-40B4-BE49-F238E27FC236}">
                <a16:creationId xmlns:a16="http://schemas.microsoft.com/office/drawing/2014/main" xmlns="" id="{6723ED54-155A-724A-9617-F628CA0748DB}"/>
              </a:ext>
            </a:extLst>
          </p:cNvPr>
          <p:cNvSpPr txBox="1"/>
          <p:nvPr/>
        </p:nvSpPr>
        <p:spPr>
          <a:xfrm>
            <a:off x="-3" y="69685"/>
            <a:ext cx="10691815" cy="1015663"/>
          </a:xfrm>
          <a:prstGeom prst="rect">
            <a:avLst/>
          </a:prstGeom>
          <a:noFill/>
        </p:spPr>
        <p:txBody>
          <a:bodyPr wrap="square" rtlCol="0">
            <a:spAutoFit/>
          </a:bodyPr>
          <a:lstStyle/>
          <a:p>
            <a:pPr algn="ctr"/>
            <a:r>
              <a:rPr lang="en-GB" sz="6000" dirty="0">
                <a:solidFill>
                  <a:srgbClr val="AA01FF"/>
                </a:solidFill>
                <a:latin typeface="Lato Black" panose="020F0502020204030203" pitchFamily="34" charset="0"/>
                <a:ea typeface="Lato Black" panose="020F0502020204030203" pitchFamily="34" charset="0"/>
                <a:cs typeface="Lato Black" panose="020F0502020204030203" pitchFamily="34" charset="0"/>
              </a:rPr>
              <a:t>EXAM STRESS</a:t>
            </a:r>
          </a:p>
        </p:txBody>
      </p:sp>
      <p:sp>
        <p:nvSpPr>
          <p:cNvPr id="72" name="TextBox 71">
            <a:extLst>
              <a:ext uri="{FF2B5EF4-FFF2-40B4-BE49-F238E27FC236}">
                <a16:creationId xmlns:a16="http://schemas.microsoft.com/office/drawing/2014/main" xmlns="" id="{53729A1D-F49D-8644-B80F-770167A99169}"/>
              </a:ext>
            </a:extLst>
          </p:cNvPr>
          <p:cNvSpPr txBox="1"/>
          <p:nvPr/>
        </p:nvSpPr>
        <p:spPr>
          <a:xfrm>
            <a:off x="6169446" y="6841475"/>
            <a:ext cx="3966072" cy="400110"/>
          </a:xfrm>
          <a:prstGeom prst="rect">
            <a:avLst/>
          </a:prstGeom>
          <a:noFill/>
        </p:spPr>
        <p:txBody>
          <a:bodyPr wrap="square" rtlCol="0">
            <a:spAutoFit/>
          </a:bodyPr>
          <a:lstStyle/>
          <a:p>
            <a:pPr algn="r"/>
            <a:r>
              <a:rPr lang="en-GB" sz="2000">
                <a:latin typeface="Lato Heavy" panose="020F0502020204030203" pitchFamily="34" charset="0"/>
                <a:ea typeface="Lato Heavy" panose="020F0502020204030203" pitchFamily="34" charset="0"/>
                <a:cs typeface="Lato Heavy" panose="020F0502020204030203" pitchFamily="34" charset="0"/>
              </a:rPr>
              <a:t>EXTREMELY CONFIDENT</a:t>
            </a:r>
          </a:p>
        </p:txBody>
      </p:sp>
      <p:sp>
        <p:nvSpPr>
          <p:cNvPr id="73" name="TextBox 72">
            <a:extLst>
              <a:ext uri="{FF2B5EF4-FFF2-40B4-BE49-F238E27FC236}">
                <a16:creationId xmlns:a16="http://schemas.microsoft.com/office/drawing/2014/main" xmlns="" id="{2E71B7C4-6E7E-1044-8693-8F761CF98921}"/>
              </a:ext>
            </a:extLst>
          </p:cNvPr>
          <p:cNvSpPr txBox="1"/>
          <p:nvPr/>
        </p:nvSpPr>
        <p:spPr>
          <a:xfrm>
            <a:off x="714940" y="6841475"/>
            <a:ext cx="3966072" cy="400110"/>
          </a:xfrm>
          <a:prstGeom prst="rect">
            <a:avLst/>
          </a:prstGeom>
          <a:noFill/>
        </p:spPr>
        <p:txBody>
          <a:bodyPr wrap="square" rtlCol="0">
            <a:spAutoFit/>
          </a:bodyPr>
          <a:lstStyle/>
          <a:p>
            <a:r>
              <a:rPr lang="en-GB" sz="2000">
                <a:latin typeface="Lato Heavy" panose="020F0502020204030203" pitchFamily="34" charset="0"/>
                <a:ea typeface="Lato Heavy" panose="020F0502020204030203" pitchFamily="34" charset="0"/>
                <a:cs typeface="Lato Heavy" panose="020F0502020204030203" pitchFamily="34" charset="0"/>
              </a:rPr>
              <a:t>NOT CONFIDENT</a:t>
            </a:r>
          </a:p>
        </p:txBody>
      </p:sp>
      <p:sp>
        <p:nvSpPr>
          <p:cNvPr id="74" name="Rectangle 73">
            <a:extLst>
              <a:ext uri="{FF2B5EF4-FFF2-40B4-BE49-F238E27FC236}">
                <a16:creationId xmlns:a16="http://schemas.microsoft.com/office/drawing/2014/main" xmlns="" id="{472D335B-6233-004E-8A60-153FD79D3868}"/>
              </a:ext>
            </a:extLst>
          </p:cNvPr>
          <p:cNvSpPr/>
          <p:nvPr/>
        </p:nvSpPr>
        <p:spPr>
          <a:xfrm>
            <a:off x="1377538" y="6341422"/>
            <a:ext cx="8063345" cy="98040"/>
          </a:xfrm>
          <a:prstGeom prst="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75" name="Oval 74">
            <a:extLst>
              <a:ext uri="{FF2B5EF4-FFF2-40B4-BE49-F238E27FC236}">
                <a16:creationId xmlns:a16="http://schemas.microsoft.com/office/drawing/2014/main" xmlns="" id="{CDC97B81-9AAF-9F49-A1FB-B8F01133F396}"/>
              </a:ext>
            </a:extLst>
          </p:cNvPr>
          <p:cNvSpPr/>
          <p:nvPr/>
        </p:nvSpPr>
        <p:spPr>
          <a:xfrm>
            <a:off x="9325420" y="5994139"/>
            <a:ext cx="771896" cy="771896"/>
          </a:xfrm>
          <a:prstGeom prst="ellipse">
            <a:avLst/>
          </a:prstGeom>
          <a:solidFill>
            <a:srgbClr val="AA01FF"/>
          </a:solidFill>
          <a:ln w="381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6" name="Oval 75">
            <a:extLst>
              <a:ext uri="{FF2B5EF4-FFF2-40B4-BE49-F238E27FC236}">
                <a16:creationId xmlns:a16="http://schemas.microsoft.com/office/drawing/2014/main" xmlns="" id="{83C033EE-A40B-584E-8621-9574EDAD1621}"/>
              </a:ext>
            </a:extLst>
          </p:cNvPr>
          <p:cNvSpPr/>
          <p:nvPr/>
        </p:nvSpPr>
        <p:spPr>
          <a:xfrm>
            <a:off x="753141" y="6002010"/>
            <a:ext cx="771896" cy="771896"/>
          </a:xfrm>
          <a:prstGeom prst="ellipse">
            <a:avLst/>
          </a:prstGeom>
          <a:solidFill>
            <a:srgbClr val="AA01FF"/>
          </a:solidFill>
          <a:ln w="381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7" name="TextBox 76">
            <a:extLst>
              <a:ext uri="{FF2B5EF4-FFF2-40B4-BE49-F238E27FC236}">
                <a16:creationId xmlns:a16="http://schemas.microsoft.com/office/drawing/2014/main" xmlns="" id="{9EF4572F-398F-9047-AE96-ECD1DB295B0E}"/>
              </a:ext>
            </a:extLst>
          </p:cNvPr>
          <p:cNvSpPr txBox="1"/>
          <p:nvPr/>
        </p:nvSpPr>
        <p:spPr>
          <a:xfrm>
            <a:off x="9301733" y="6056922"/>
            <a:ext cx="848299" cy="646331"/>
          </a:xfrm>
          <a:prstGeom prst="rect">
            <a:avLst/>
          </a:prstGeom>
          <a:noFill/>
        </p:spPr>
        <p:txBody>
          <a:bodyPr wrap="square" rtlCol="0">
            <a:spAutoFit/>
          </a:bodyPr>
          <a:lstStyle/>
          <a:p>
            <a:pPr algn="ctr"/>
            <a:r>
              <a:rPr lang="en-GB" sz="3600" dirty="0">
                <a:latin typeface="Lato Heavy" panose="020F0502020204030203" pitchFamily="34" charset="0"/>
                <a:ea typeface="Lato Heavy" panose="020F0502020204030203" pitchFamily="34" charset="0"/>
                <a:cs typeface="Lato Heavy" panose="020F0502020204030203" pitchFamily="34" charset="0"/>
              </a:rPr>
              <a:t>10</a:t>
            </a:r>
          </a:p>
        </p:txBody>
      </p:sp>
      <p:sp>
        <p:nvSpPr>
          <p:cNvPr id="78" name="TextBox 77">
            <a:extLst>
              <a:ext uri="{FF2B5EF4-FFF2-40B4-BE49-F238E27FC236}">
                <a16:creationId xmlns:a16="http://schemas.microsoft.com/office/drawing/2014/main" xmlns="" id="{13B1C108-BB17-E94E-A8C1-0699BBCA7186}"/>
              </a:ext>
            </a:extLst>
          </p:cNvPr>
          <p:cNvSpPr txBox="1"/>
          <p:nvPr/>
        </p:nvSpPr>
        <p:spPr>
          <a:xfrm>
            <a:off x="729454" y="6071436"/>
            <a:ext cx="848299" cy="646331"/>
          </a:xfrm>
          <a:prstGeom prst="rect">
            <a:avLst/>
          </a:prstGeom>
          <a:noFill/>
        </p:spPr>
        <p:txBody>
          <a:bodyPr wrap="square" rtlCol="0">
            <a:spAutoFit/>
          </a:bodyPr>
          <a:lstStyle/>
          <a:p>
            <a:pPr algn="ctr"/>
            <a:r>
              <a:rPr lang="en-GB" sz="3600" dirty="0">
                <a:latin typeface="Lato Heavy" panose="020F0502020204030203" pitchFamily="34" charset="0"/>
                <a:ea typeface="Lato Heavy" panose="020F0502020204030203" pitchFamily="34" charset="0"/>
                <a:cs typeface="Lato Heavy" panose="020F0502020204030203" pitchFamily="34" charset="0"/>
              </a:rPr>
              <a:t>0</a:t>
            </a:r>
          </a:p>
        </p:txBody>
      </p:sp>
      <p:sp>
        <p:nvSpPr>
          <p:cNvPr id="79" name="Rectangle: Rounded Corners 46">
            <a:extLst>
              <a:ext uri="{FF2B5EF4-FFF2-40B4-BE49-F238E27FC236}">
                <a16:creationId xmlns:a16="http://schemas.microsoft.com/office/drawing/2014/main" xmlns="" id="{8CFF4B35-32BF-8F4B-931F-7A2A3699ECD4}"/>
              </a:ext>
            </a:extLst>
          </p:cNvPr>
          <p:cNvSpPr/>
          <p:nvPr/>
        </p:nvSpPr>
        <p:spPr>
          <a:xfrm>
            <a:off x="2023666" y="6194810"/>
            <a:ext cx="97162"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80" name="Rectangle: Rounded Corners 47">
            <a:extLst>
              <a:ext uri="{FF2B5EF4-FFF2-40B4-BE49-F238E27FC236}">
                <a16:creationId xmlns:a16="http://schemas.microsoft.com/office/drawing/2014/main" xmlns="" id="{95083C11-CBD5-294A-A744-F39622577C2F}"/>
              </a:ext>
            </a:extLst>
          </p:cNvPr>
          <p:cNvSpPr/>
          <p:nvPr/>
        </p:nvSpPr>
        <p:spPr>
          <a:xfrm>
            <a:off x="8672945" y="619481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81" name="Rectangle: Rounded Corners 48">
            <a:extLst>
              <a:ext uri="{FF2B5EF4-FFF2-40B4-BE49-F238E27FC236}">
                <a16:creationId xmlns:a16="http://schemas.microsoft.com/office/drawing/2014/main" xmlns="" id="{0F4E09D7-4216-1046-BC29-37D8397BB95F}"/>
              </a:ext>
            </a:extLst>
          </p:cNvPr>
          <p:cNvSpPr/>
          <p:nvPr/>
        </p:nvSpPr>
        <p:spPr>
          <a:xfrm>
            <a:off x="2846324" y="619481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82" name="Rectangle: Rounded Corners 49">
            <a:extLst>
              <a:ext uri="{FF2B5EF4-FFF2-40B4-BE49-F238E27FC236}">
                <a16:creationId xmlns:a16="http://schemas.microsoft.com/office/drawing/2014/main" xmlns="" id="{40C0D524-897E-8048-B6A4-BA9E8F2F749C}"/>
              </a:ext>
            </a:extLst>
          </p:cNvPr>
          <p:cNvSpPr/>
          <p:nvPr/>
        </p:nvSpPr>
        <p:spPr>
          <a:xfrm>
            <a:off x="7840568" y="619481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83" name="Rectangle: Rounded Corners 50">
            <a:extLst>
              <a:ext uri="{FF2B5EF4-FFF2-40B4-BE49-F238E27FC236}">
                <a16:creationId xmlns:a16="http://schemas.microsoft.com/office/drawing/2014/main" xmlns="" id="{74809851-A351-B141-81BE-157A68D59CDE}"/>
              </a:ext>
            </a:extLst>
          </p:cNvPr>
          <p:cNvSpPr/>
          <p:nvPr/>
        </p:nvSpPr>
        <p:spPr>
          <a:xfrm>
            <a:off x="7008194" y="619481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84" name="Rectangle: Rounded Corners 51">
            <a:extLst>
              <a:ext uri="{FF2B5EF4-FFF2-40B4-BE49-F238E27FC236}">
                <a16:creationId xmlns:a16="http://schemas.microsoft.com/office/drawing/2014/main" xmlns="" id="{574AEDC1-6EF6-D549-BCB9-328152F10103}"/>
              </a:ext>
            </a:extLst>
          </p:cNvPr>
          <p:cNvSpPr/>
          <p:nvPr/>
        </p:nvSpPr>
        <p:spPr>
          <a:xfrm>
            <a:off x="3678698" y="619481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85" name="Rectangle: Rounded Corners 52">
            <a:extLst>
              <a:ext uri="{FF2B5EF4-FFF2-40B4-BE49-F238E27FC236}">
                <a16:creationId xmlns:a16="http://schemas.microsoft.com/office/drawing/2014/main" xmlns="" id="{E5B25FF3-108E-F649-B9A6-00B141E46C97}"/>
              </a:ext>
            </a:extLst>
          </p:cNvPr>
          <p:cNvSpPr/>
          <p:nvPr/>
        </p:nvSpPr>
        <p:spPr>
          <a:xfrm>
            <a:off x="4511072" y="619481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86" name="Rectangle: Rounded Corners 53">
            <a:extLst>
              <a:ext uri="{FF2B5EF4-FFF2-40B4-BE49-F238E27FC236}">
                <a16:creationId xmlns:a16="http://schemas.microsoft.com/office/drawing/2014/main" xmlns="" id="{C78D780D-602F-E74A-92A0-686A558F16A7}"/>
              </a:ext>
            </a:extLst>
          </p:cNvPr>
          <p:cNvSpPr/>
          <p:nvPr/>
        </p:nvSpPr>
        <p:spPr>
          <a:xfrm>
            <a:off x="6175820" y="619481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87" name="Rectangle: Rounded Corners 54">
            <a:extLst>
              <a:ext uri="{FF2B5EF4-FFF2-40B4-BE49-F238E27FC236}">
                <a16:creationId xmlns:a16="http://schemas.microsoft.com/office/drawing/2014/main" xmlns="" id="{6CC11119-A0BB-0444-8699-D61D9159E373}"/>
              </a:ext>
            </a:extLst>
          </p:cNvPr>
          <p:cNvSpPr/>
          <p:nvPr/>
        </p:nvSpPr>
        <p:spPr>
          <a:xfrm>
            <a:off x="5343446" y="619481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2712687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xmlns="" id="{E4919228-91AE-E64A-8958-8AAB246B20BE}"/>
              </a:ext>
            </a:extLst>
          </p:cNvPr>
          <p:cNvSpPr/>
          <p:nvPr/>
        </p:nvSpPr>
        <p:spPr>
          <a:xfrm>
            <a:off x="7093846" y="4201796"/>
            <a:ext cx="4089445" cy="4089445"/>
          </a:xfrm>
          <a:prstGeom prst="ellipse">
            <a:avLst/>
          </a:prstGeom>
          <a:solidFill>
            <a:srgbClr val="AA0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53EEDED5-EDEC-7242-A2C7-7EEACB44DA0C}"/>
              </a:ext>
            </a:extLst>
          </p:cNvPr>
          <p:cNvSpPr/>
          <p:nvPr/>
        </p:nvSpPr>
        <p:spPr>
          <a:xfrm>
            <a:off x="-1" y="-1"/>
            <a:ext cx="10691813" cy="186455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b="1"/>
          </a:p>
        </p:txBody>
      </p:sp>
      <p:sp>
        <p:nvSpPr>
          <p:cNvPr id="24" name="TextBox 23">
            <a:extLst>
              <a:ext uri="{FF2B5EF4-FFF2-40B4-BE49-F238E27FC236}">
                <a16:creationId xmlns:a16="http://schemas.microsoft.com/office/drawing/2014/main" xmlns="" id="{67BF3ECD-DD45-ED45-BD7B-BD10F0A760D6}"/>
              </a:ext>
            </a:extLst>
          </p:cNvPr>
          <p:cNvSpPr txBox="1"/>
          <p:nvPr/>
        </p:nvSpPr>
        <p:spPr>
          <a:xfrm>
            <a:off x="2091220" y="85182"/>
            <a:ext cx="6421359" cy="1015663"/>
          </a:xfrm>
          <a:prstGeom prst="rect">
            <a:avLst/>
          </a:prstGeom>
          <a:noFill/>
        </p:spPr>
        <p:txBody>
          <a:bodyPr wrap="square" rtlCol="0">
            <a:spAutoFit/>
          </a:bodyPr>
          <a:lstStyle/>
          <a:p>
            <a:pPr algn="ctr"/>
            <a:r>
              <a:rPr lang="en-GB" sz="6000" dirty="0">
                <a:solidFill>
                  <a:srgbClr val="AA01FF"/>
                </a:solidFill>
                <a:latin typeface="Lato Black" panose="020F0502020204030203" pitchFamily="34" charset="0"/>
                <a:ea typeface="Lato Black" panose="020F0502020204030203" pitchFamily="34" charset="0"/>
                <a:cs typeface="Lato Black" panose="020F0502020204030203" pitchFamily="34" charset="0"/>
              </a:rPr>
              <a:t>EXAM STRESS</a:t>
            </a:r>
          </a:p>
        </p:txBody>
      </p:sp>
      <p:sp>
        <p:nvSpPr>
          <p:cNvPr id="37" name="Freeform: Shape 36">
            <a:extLst>
              <a:ext uri="{FF2B5EF4-FFF2-40B4-BE49-F238E27FC236}">
                <a16:creationId xmlns:a16="http://schemas.microsoft.com/office/drawing/2014/main" xmlns="" id="{F10A0F36-40ED-4A65-A0C6-62209EE5586D}"/>
              </a:ext>
            </a:extLst>
          </p:cNvPr>
          <p:cNvSpPr/>
          <p:nvPr/>
        </p:nvSpPr>
        <p:spPr>
          <a:xfrm>
            <a:off x="1137268" y="5296392"/>
            <a:ext cx="6749268" cy="2078706"/>
          </a:xfrm>
          <a:custGeom>
            <a:avLst/>
            <a:gdLst>
              <a:gd name="connsiteX0" fmla="*/ 0 w 9238345"/>
              <a:gd name="connsiteY0" fmla="*/ 388800 h 1244020"/>
              <a:gd name="connsiteX1" fmla="*/ 1520041 w 9238345"/>
              <a:gd name="connsiteY1" fmla="*/ 970691 h 1244020"/>
              <a:gd name="connsiteX2" fmla="*/ 3230088 w 9238345"/>
              <a:gd name="connsiteY2" fmla="*/ 186919 h 1244020"/>
              <a:gd name="connsiteX3" fmla="*/ 5189517 w 9238345"/>
              <a:gd name="connsiteY3" fmla="*/ 1231948 h 1244020"/>
              <a:gd name="connsiteX4" fmla="*/ 6187044 w 9238345"/>
              <a:gd name="connsiteY4" fmla="*/ 709434 h 1244020"/>
              <a:gd name="connsiteX5" fmla="*/ 6436426 w 9238345"/>
              <a:gd name="connsiteY5" fmla="*/ 8789 h 1244020"/>
              <a:gd name="connsiteX6" fmla="*/ 8158348 w 9238345"/>
              <a:gd name="connsiteY6" fmla="*/ 1231948 h 1244020"/>
              <a:gd name="connsiteX7" fmla="*/ 9179626 w 9238345"/>
              <a:gd name="connsiteY7" fmla="*/ 388800 h 1244020"/>
              <a:gd name="connsiteX8" fmla="*/ 9025246 w 9238345"/>
              <a:gd name="connsiteY8" fmla="*/ 376925 h 1244020"/>
              <a:gd name="connsiteX0" fmla="*/ 0 w 9238345"/>
              <a:gd name="connsiteY0" fmla="*/ 353596 h 1208673"/>
              <a:gd name="connsiteX1" fmla="*/ 1520041 w 9238345"/>
              <a:gd name="connsiteY1" fmla="*/ 935487 h 1208673"/>
              <a:gd name="connsiteX2" fmla="*/ 3230088 w 9238345"/>
              <a:gd name="connsiteY2" fmla="*/ 151715 h 1208673"/>
              <a:gd name="connsiteX3" fmla="*/ 5189517 w 9238345"/>
              <a:gd name="connsiteY3" fmla="*/ 1196744 h 1208673"/>
              <a:gd name="connsiteX4" fmla="*/ 6187044 w 9238345"/>
              <a:gd name="connsiteY4" fmla="*/ 674230 h 1208673"/>
              <a:gd name="connsiteX5" fmla="*/ 6662057 w 9238345"/>
              <a:gd name="connsiteY5" fmla="*/ 9210 h 1208673"/>
              <a:gd name="connsiteX6" fmla="*/ 8158348 w 9238345"/>
              <a:gd name="connsiteY6" fmla="*/ 1196744 h 1208673"/>
              <a:gd name="connsiteX7" fmla="*/ 9179626 w 9238345"/>
              <a:gd name="connsiteY7" fmla="*/ 353596 h 1208673"/>
              <a:gd name="connsiteX8" fmla="*/ 9025246 w 9238345"/>
              <a:gd name="connsiteY8" fmla="*/ 341721 h 1208673"/>
              <a:gd name="connsiteX0" fmla="*/ 0 w 9238345"/>
              <a:gd name="connsiteY0" fmla="*/ 353350 h 1208427"/>
              <a:gd name="connsiteX1" fmla="*/ 1520041 w 9238345"/>
              <a:gd name="connsiteY1" fmla="*/ 935241 h 1208427"/>
              <a:gd name="connsiteX2" fmla="*/ 3230088 w 9238345"/>
              <a:gd name="connsiteY2" fmla="*/ 151469 h 1208427"/>
              <a:gd name="connsiteX3" fmla="*/ 5189517 w 9238345"/>
              <a:gd name="connsiteY3" fmla="*/ 1196498 h 1208427"/>
              <a:gd name="connsiteX4" fmla="*/ 6187044 w 9238345"/>
              <a:gd name="connsiteY4" fmla="*/ 673984 h 1208427"/>
              <a:gd name="connsiteX5" fmla="*/ 6662057 w 9238345"/>
              <a:gd name="connsiteY5" fmla="*/ 8964 h 1208427"/>
              <a:gd name="connsiteX6" fmla="*/ 8158348 w 9238345"/>
              <a:gd name="connsiteY6" fmla="*/ 1196498 h 1208427"/>
              <a:gd name="connsiteX7" fmla="*/ 9179626 w 9238345"/>
              <a:gd name="connsiteY7" fmla="*/ 353350 h 1208427"/>
              <a:gd name="connsiteX8" fmla="*/ 9025246 w 9238345"/>
              <a:gd name="connsiteY8" fmla="*/ 341475 h 1208427"/>
              <a:gd name="connsiteX0" fmla="*/ 0 w 9238345"/>
              <a:gd name="connsiteY0" fmla="*/ 353350 h 1208427"/>
              <a:gd name="connsiteX1" fmla="*/ 1520041 w 9238345"/>
              <a:gd name="connsiteY1" fmla="*/ 935241 h 1208427"/>
              <a:gd name="connsiteX2" fmla="*/ 3230088 w 9238345"/>
              <a:gd name="connsiteY2" fmla="*/ 151469 h 1208427"/>
              <a:gd name="connsiteX3" fmla="*/ 5189517 w 9238345"/>
              <a:gd name="connsiteY3" fmla="*/ 1196498 h 1208427"/>
              <a:gd name="connsiteX4" fmla="*/ 6187044 w 9238345"/>
              <a:gd name="connsiteY4" fmla="*/ 673984 h 1208427"/>
              <a:gd name="connsiteX5" fmla="*/ 6662057 w 9238345"/>
              <a:gd name="connsiteY5" fmla="*/ 8964 h 1208427"/>
              <a:gd name="connsiteX6" fmla="*/ 8158348 w 9238345"/>
              <a:gd name="connsiteY6" fmla="*/ 1196498 h 1208427"/>
              <a:gd name="connsiteX7" fmla="*/ 9179626 w 9238345"/>
              <a:gd name="connsiteY7" fmla="*/ 353350 h 1208427"/>
              <a:gd name="connsiteX8" fmla="*/ 9025246 w 9238345"/>
              <a:gd name="connsiteY8" fmla="*/ 341475 h 1208427"/>
              <a:gd name="connsiteX0" fmla="*/ 0 w 9250220"/>
              <a:gd name="connsiteY0" fmla="*/ 92093 h 1208427"/>
              <a:gd name="connsiteX1" fmla="*/ 1531916 w 9250220"/>
              <a:gd name="connsiteY1" fmla="*/ 935241 h 1208427"/>
              <a:gd name="connsiteX2" fmla="*/ 3241963 w 9250220"/>
              <a:gd name="connsiteY2" fmla="*/ 151469 h 1208427"/>
              <a:gd name="connsiteX3" fmla="*/ 5201392 w 9250220"/>
              <a:gd name="connsiteY3" fmla="*/ 1196498 h 1208427"/>
              <a:gd name="connsiteX4" fmla="*/ 6198919 w 9250220"/>
              <a:gd name="connsiteY4" fmla="*/ 673984 h 1208427"/>
              <a:gd name="connsiteX5" fmla="*/ 6673932 w 9250220"/>
              <a:gd name="connsiteY5" fmla="*/ 8964 h 1208427"/>
              <a:gd name="connsiteX6" fmla="*/ 8170223 w 9250220"/>
              <a:gd name="connsiteY6" fmla="*/ 1196498 h 1208427"/>
              <a:gd name="connsiteX7" fmla="*/ 9191501 w 9250220"/>
              <a:gd name="connsiteY7" fmla="*/ 353350 h 1208427"/>
              <a:gd name="connsiteX8" fmla="*/ 9037121 w 9250220"/>
              <a:gd name="connsiteY8" fmla="*/ 341475 h 1208427"/>
              <a:gd name="connsiteX0" fmla="*/ 0 w 9250220"/>
              <a:gd name="connsiteY0" fmla="*/ 92093 h 1208427"/>
              <a:gd name="connsiteX1" fmla="*/ 1531916 w 9250220"/>
              <a:gd name="connsiteY1" fmla="*/ 935241 h 1208427"/>
              <a:gd name="connsiteX2" fmla="*/ 3241963 w 9250220"/>
              <a:gd name="connsiteY2" fmla="*/ 151469 h 1208427"/>
              <a:gd name="connsiteX3" fmla="*/ 5201392 w 9250220"/>
              <a:gd name="connsiteY3" fmla="*/ 1196498 h 1208427"/>
              <a:gd name="connsiteX4" fmla="*/ 6198919 w 9250220"/>
              <a:gd name="connsiteY4" fmla="*/ 673984 h 1208427"/>
              <a:gd name="connsiteX5" fmla="*/ 6673932 w 9250220"/>
              <a:gd name="connsiteY5" fmla="*/ 8964 h 1208427"/>
              <a:gd name="connsiteX6" fmla="*/ 8170223 w 9250220"/>
              <a:gd name="connsiteY6" fmla="*/ 1196498 h 1208427"/>
              <a:gd name="connsiteX7" fmla="*/ 9191501 w 9250220"/>
              <a:gd name="connsiteY7" fmla="*/ 353350 h 1208427"/>
              <a:gd name="connsiteX8" fmla="*/ 9037121 w 9250220"/>
              <a:gd name="connsiteY8" fmla="*/ 341475 h 1208427"/>
              <a:gd name="connsiteX0" fmla="*/ 0 w 9250220"/>
              <a:gd name="connsiteY0" fmla="*/ 92093 h 1210768"/>
              <a:gd name="connsiteX1" fmla="*/ 1531916 w 9250220"/>
              <a:gd name="connsiteY1" fmla="*/ 935241 h 1210768"/>
              <a:gd name="connsiteX2" fmla="*/ 3241963 w 9250220"/>
              <a:gd name="connsiteY2" fmla="*/ 151469 h 1210768"/>
              <a:gd name="connsiteX3" fmla="*/ 5201392 w 9250220"/>
              <a:gd name="connsiteY3" fmla="*/ 1196498 h 1210768"/>
              <a:gd name="connsiteX4" fmla="*/ 6198919 w 9250220"/>
              <a:gd name="connsiteY4" fmla="*/ 673984 h 1210768"/>
              <a:gd name="connsiteX5" fmla="*/ 6673932 w 9250220"/>
              <a:gd name="connsiteY5" fmla="*/ 8964 h 1210768"/>
              <a:gd name="connsiteX6" fmla="*/ 8170223 w 9250220"/>
              <a:gd name="connsiteY6" fmla="*/ 1196498 h 1210768"/>
              <a:gd name="connsiteX7" fmla="*/ 9191501 w 9250220"/>
              <a:gd name="connsiteY7" fmla="*/ 353350 h 1210768"/>
              <a:gd name="connsiteX8" fmla="*/ 9037121 w 9250220"/>
              <a:gd name="connsiteY8" fmla="*/ 341475 h 1210768"/>
              <a:gd name="connsiteX0" fmla="*/ 0 w 9250220"/>
              <a:gd name="connsiteY0" fmla="*/ 0 h 1115968"/>
              <a:gd name="connsiteX1" fmla="*/ 1531916 w 9250220"/>
              <a:gd name="connsiteY1" fmla="*/ 843148 h 1115968"/>
              <a:gd name="connsiteX2" fmla="*/ 3241963 w 9250220"/>
              <a:gd name="connsiteY2" fmla="*/ 59376 h 1115968"/>
              <a:gd name="connsiteX3" fmla="*/ 5201392 w 9250220"/>
              <a:gd name="connsiteY3" fmla="*/ 1104405 h 1115968"/>
              <a:gd name="connsiteX4" fmla="*/ 6198919 w 9250220"/>
              <a:gd name="connsiteY4" fmla="*/ 581891 h 1115968"/>
              <a:gd name="connsiteX5" fmla="*/ 6650181 w 9250220"/>
              <a:gd name="connsiteY5" fmla="*/ 11873 h 1115968"/>
              <a:gd name="connsiteX6" fmla="*/ 8170223 w 9250220"/>
              <a:gd name="connsiteY6" fmla="*/ 1104405 h 1115968"/>
              <a:gd name="connsiteX7" fmla="*/ 9191501 w 9250220"/>
              <a:gd name="connsiteY7" fmla="*/ 261257 h 1115968"/>
              <a:gd name="connsiteX8" fmla="*/ 9037121 w 9250220"/>
              <a:gd name="connsiteY8" fmla="*/ 249382 h 1115968"/>
              <a:gd name="connsiteX0" fmla="*/ 0 w 9250220"/>
              <a:gd name="connsiteY0" fmla="*/ 0 h 1115968"/>
              <a:gd name="connsiteX1" fmla="*/ 1531916 w 9250220"/>
              <a:gd name="connsiteY1" fmla="*/ 843148 h 1115968"/>
              <a:gd name="connsiteX2" fmla="*/ 3241963 w 9250220"/>
              <a:gd name="connsiteY2" fmla="*/ 59376 h 1115968"/>
              <a:gd name="connsiteX3" fmla="*/ 5201392 w 9250220"/>
              <a:gd name="connsiteY3" fmla="*/ 1104405 h 1115968"/>
              <a:gd name="connsiteX4" fmla="*/ 6198919 w 9250220"/>
              <a:gd name="connsiteY4" fmla="*/ 581891 h 1115968"/>
              <a:gd name="connsiteX5" fmla="*/ 6650181 w 9250220"/>
              <a:gd name="connsiteY5" fmla="*/ 11873 h 1115968"/>
              <a:gd name="connsiteX6" fmla="*/ 8170223 w 9250220"/>
              <a:gd name="connsiteY6" fmla="*/ 1104405 h 1115968"/>
              <a:gd name="connsiteX7" fmla="*/ 9191501 w 9250220"/>
              <a:gd name="connsiteY7" fmla="*/ 261257 h 1115968"/>
              <a:gd name="connsiteX8" fmla="*/ 9037121 w 9250220"/>
              <a:gd name="connsiteY8" fmla="*/ 249382 h 1115968"/>
              <a:gd name="connsiteX0" fmla="*/ 0 w 9250220"/>
              <a:gd name="connsiteY0" fmla="*/ 0 h 1115968"/>
              <a:gd name="connsiteX1" fmla="*/ 1531916 w 9250220"/>
              <a:gd name="connsiteY1" fmla="*/ 843148 h 1115968"/>
              <a:gd name="connsiteX2" fmla="*/ 3241963 w 9250220"/>
              <a:gd name="connsiteY2" fmla="*/ 59376 h 1115968"/>
              <a:gd name="connsiteX3" fmla="*/ 5201392 w 9250220"/>
              <a:gd name="connsiteY3" fmla="*/ 1104405 h 1115968"/>
              <a:gd name="connsiteX4" fmla="*/ 6198919 w 9250220"/>
              <a:gd name="connsiteY4" fmla="*/ 581891 h 1115968"/>
              <a:gd name="connsiteX5" fmla="*/ 6650181 w 9250220"/>
              <a:gd name="connsiteY5" fmla="*/ 11873 h 1115968"/>
              <a:gd name="connsiteX6" fmla="*/ 8170223 w 9250220"/>
              <a:gd name="connsiteY6" fmla="*/ 1104405 h 1115968"/>
              <a:gd name="connsiteX7" fmla="*/ 9191501 w 9250220"/>
              <a:gd name="connsiteY7" fmla="*/ 261257 h 1115968"/>
              <a:gd name="connsiteX8" fmla="*/ 9037121 w 9250220"/>
              <a:gd name="connsiteY8" fmla="*/ 249382 h 1115968"/>
              <a:gd name="connsiteX0" fmla="*/ 0 w 9250220"/>
              <a:gd name="connsiteY0" fmla="*/ 0 h 1115923"/>
              <a:gd name="connsiteX1" fmla="*/ 1531916 w 9250220"/>
              <a:gd name="connsiteY1" fmla="*/ 843148 h 1115923"/>
              <a:gd name="connsiteX2" fmla="*/ 3241963 w 9250220"/>
              <a:gd name="connsiteY2" fmla="*/ 59376 h 1115923"/>
              <a:gd name="connsiteX3" fmla="*/ 5201392 w 9250220"/>
              <a:gd name="connsiteY3" fmla="*/ 1104405 h 1115923"/>
              <a:gd name="connsiteX4" fmla="*/ 6198919 w 9250220"/>
              <a:gd name="connsiteY4" fmla="*/ 581891 h 1115923"/>
              <a:gd name="connsiteX5" fmla="*/ 6863937 w 9250220"/>
              <a:gd name="connsiteY5" fmla="*/ 23748 h 1115923"/>
              <a:gd name="connsiteX6" fmla="*/ 8170223 w 9250220"/>
              <a:gd name="connsiteY6" fmla="*/ 1104405 h 1115923"/>
              <a:gd name="connsiteX7" fmla="*/ 9191501 w 9250220"/>
              <a:gd name="connsiteY7" fmla="*/ 261257 h 1115923"/>
              <a:gd name="connsiteX8" fmla="*/ 9037121 w 9250220"/>
              <a:gd name="connsiteY8" fmla="*/ 249382 h 1115923"/>
              <a:gd name="connsiteX0" fmla="*/ 0 w 9250220"/>
              <a:gd name="connsiteY0" fmla="*/ 0 h 1115923"/>
              <a:gd name="connsiteX1" fmla="*/ 1531916 w 9250220"/>
              <a:gd name="connsiteY1" fmla="*/ 843148 h 1115923"/>
              <a:gd name="connsiteX2" fmla="*/ 3241963 w 9250220"/>
              <a:gd name="connsiteY2" fmla="*/ 59376 h 1115923"/>
              <a:gd name="connsiteX3" fmla="*/ 5201392 w 9250220"/>
              <a:gd name="connsiteY3" fmla="*/ 1104405 h 1115923"/>
              <a:gd name="connsiteX4" fmla="*/ 6198919 w 9250220"/>
              <a:gd name="connsiteY4" fmla="*/ 581891 h 1115923"/>
              <a:gd name="connsiteX5" fmla="*/ 6863937 w 9250220"/>
              <a:gd name="connsiteY5" fmla="*/ 23748 h 1115923"/>
              <a:gd name="connsiteX6" fmla="*/ 8170223 w 9250220"/>
              <a:gd name="connsiteY6" fmla="*/ 1104405 h 1115923"/>
              <a:gd name="connsiteX7" fmla="*/ 9191501 w 9250220"/>
              <a:gd name="connsiteY7" fmla="*/ 261257 h 1115923"/>
              <a:gd name="connsiteX8" fmla="*/ 9037121 w 9250220"/>
              <a:gd name="connsiteY8" fmla="*/ 249382 h 1115923"/>
              <a:gd name="connsiteX0" fmla="*/ 0 w 9644952"/>
              <a:gd name="connsiteY0" fmla="*/ 210723 h 1326646"/>
              <a:gd name="connsiteX1" fmla="*/ 1531916 w 9644952"/>
              <a:gd name="connsiteY1" fmla="*/ 1053871 h 1326646"/>
              <a:gd name="connsiteX2" fmla="*/ 3241963 w 9644952"/>
              <a:gd name="connsiteY2" fmla="*/ 270099 h 1326646"/>
              <a:gd name="connsiteX3" fmla="*/ 5201392 w 9644952"/>
              <a:gd name="connsiteY3" fmla="*/ 1315128 h 1326646"/>
              <a:gd name="connsiteX4" fmla="*/ 6198919 w 9644952"/>
              <a:gd name="connsiteY4" fmla="*/ 792614 h 1326646"/>
              <a:gd name="connsiteX5" fmla="*/ 6863937 w 9644952"/>
              <a:gd name="connsiteY5" fmla="*/ 234471 h 1326646"/>
              <a:gd name="connsiteX6" fmla="*/ 8170223 w 9644952"/>
              <a:gd name="connsiteY6" fmla="*/ 1315128 h 1326646"/>
              <a:gd name="connsiteX7" fmla="*/ 9191501 w 9644952"/>
              <a:gd name="connsiteY7" fmla="*/ 471980 h 1326646"/>
              <a:gd name="connsiteX8" fmla="*/ 9607136 w 9644952"/>
              <a:gd name="connsiteY8" fmla="*/ 8843 h 1326646"/>
              <a:gd name="connsiteX0" fmla="*/ 0 w 9635415"/>
              <a:gd name="connsiteY0" fmla="*/ 206217 h 1329201"/>
              <a:gd name="connsiteX1" fmla="*/ 1531916 w 9635415"/>
              <a:gd name="connsiteY1" fmla="*/ 1049365 h 1329201"/>
              <a:gd name="connsiteX2" fmla="*/ 3241963 w 9635415"/>
              <a:gd name="connsiteY2" fmla="*/ 265593 h 1329201"/>
              <a:gd name="connsiteX3" fmla="*/ 5201392 w 9635415"/>
              <a:gd name="connsiteY3" fmla="*/ 1310622 h 1329201"/>
              <a:gd name="connsiteX4" fmla="*/ 6198919 w 9635415"/>
              <a:gd name="connsiteY4" fmla="*/ 788108 h 1329201"/>
              <a:gd name="connsiteX5" fmla="*/ 6863937 w 9635415"/>
              <a:gd name="connsiteY5" fmla="*/ 229965 h 1329201"/>
              <a:gd name="connsiteX6" fmla="*/ 8170223 w 9635415"/>
              <a:gd name="connsiteY6" fmla="*/ 1310622 h 1329201"/>
              <a:gd name="connsiteX7" fmla="*/ 9037122 w 9635415"/>
              <a:gd name="connsiteY7" fmla="*/ 847485 h 1329201"/>
              <a:gd name="connsiteX8" fmla="*/ 9607136 w 9635415"/>
              <a:gd name="connsiteY8" fmla="*/ 4337 h 1329201"/>
              <a:gd name="connsiteX0" fmla="*/ 0 w 9128480"/>
              <a:gd name="connsiteY0" fmla="*/ 0 h 1119881"/>
              <a:gd name="connsiteX1" fmla="*/ 1531916 w 9128480"/>
              <a:gd name="connsiteY1" fmla="*/ 843148 h 1119881"/>
              <a:gd name="connsiteX2" fmla="*/ 3241963 w 9128480"/>
              <a:gd name="connsiteY2" fmla="*/ 59376 h 1119881"/>
              <a:gd name="connsiteX3" fmla="*/ 5201392 w 9128480"/>
              <a:gd name="connsiteY3" fmla="*/ 1104405 h 1119881"/>
              <a:gd name="connsiteX4" fmla="*/ 6198919 w 9128480"/>
              <a:gd name="connsiteY4" fmla="*/ 581891 h 1119881"/>
              <a:gd name="connsiteX5" fmla="*/ 6863937 w 9128480"/>
              <a:gd name="connsiteY5" fmla="*/ 23748 h 1119881"/>
              <a:gd name="connsiteX6" fmla="*/ 8170223 w 9128480"/>
              <a:gd name="connsiteY6" fmla="*/ 1104405 h 1119881"/>
              <a:gd name="connsiteX7" fmla="*/ 9037122 w 9128480"/>
              <a:gd name="connsiteY7" fmla="*/ 641268 h 1119881"/>
              <a:gd name="connsiteX8" fmla="*/ 9001495 w 9128480"/>
              <a:gd name="connsiteY8" fmla="*/ 344385 h 1119881"/>
              <a:gd name="connsiteX0" fmla="*/ 0 w 9128480"/>
              <a:gd name="connsiteY0" fmla="*/ 0 h 1119881"/>
              <a:gd name="connsiteX1" fmla="*/ 2054430 w 9128480"/>
              <a:gd name="connsiteY1" fmla="*/ 902525 h 1119881"/>
              <a:gd name="connsiteX2" fmla="*/ 3241963 w 9128480"/>
              <a:gd name="connsiteY2" fmla="*/ 59376 h 1119881"/>
              <a:gd name="connsiteX3" fmla="*/ 5201392 w 9128480"/>
              <a:gd name="connsiteY3" fmla="*/ 1104405 h 1119881"/>
              <a:gd name="connsiteX4" fmla="*/ 6198919 w 9128480"/>
              <a:gd name="connsiteY4" fmla="*/ 581891 h 1119881"/>
              <a:gd name="connsiteX5" fmla="*/ 6863937 w 9128480"/>
              <a:gd name="connsiteY5" fmla="*/ 23748 h 1119881"/>
              <a:gd name="connsiteX6" fmla="*/ 8170223 w 9128480"/>
              <a:gd name="connsiteY6" fmla="*/ 1104405 h 1119881"/>
              <a:gd name="connsiteX7" fmla="*/ 9037122 w 9128480"/>
              <a:gd name="connsiteY7" fmla="*/ 641268 h 1119881"/>
              <a:gd name="connsiteX8" fmla="*/ 9001495 w 9128480"/>
              <a:gd name="connsiteY8" fmla="*/ 344385 h 1119881"/>
              <a:gd name="connsiteX0" fmla="*/ 0 w 9128480"/>
              <a:gd name="connsiteY0" fmla="*/ 0 h 1119881"/>
              <a:gd name="connsiteX1" fmla="*/ 2054430 w 9128480"/>
              <a:gd name="connsiteY1" fmla="*/ 902525 h 1119881"/>
              <a:gd name="connsiteX2" fmla="*/ 3241963 w 9128480"/>
              <a:gd name="connsiteY2" fmla="*/ 59376 h 1119881"/>
              <a:gd name="connsiteX3" fmla="*/ 5201392 w 9128480"/>
              <a:gd name="connsiteY3" fmla="*/ 1104405 h 1119881"/>
              <a:gd name="connsiteX4" fmla="*/ 6198919 w 9128480"/>
              <a:gd name="connsiteY4" fmla="*/ 581891 h 1119881"/>
              <a:gd name="connsiteX5" fmla="*/ 6863937 w 9128480"/>
              <a:gd name="connsiteY5" fmla="*/ 23748 h 1119881"/>
              <a:gd name="connsiteX6" fmla="*/ 8170223 w 9128480"/>
              <a:gd name="connsiteY6" fmla="*/ 1104405 h 1119881"/>
              <a:gd name="connsiteX7" fmla="*/ 9037122 w 9128480"/>
              <a:gd name="connsiteY7" fmla="*/ 641268 h 1119881"/>
              <a:gd name="connsiteX8" fmla="*/ 9001495 w 9128480"/>
              <a:gd name="connsiteY8" fmla="*/ 344385 h 1119881"/>
              <a:gd name="connsiteX0" fmla="*/ 0 w 8671280"/>
              <a:gd name="connsiteY0" fmla="*/ 0 h 2101517"/>
              <a:gd name="connsiteX1" fmla="*/ 1597230 w 8671280"/>
              <a:gd name="connsiteY1" fmla="*/ 1884161 h 2101517"/>
              <a:gd name="connsiteX2" fmla="*/ 2784763 w 8671280"/>
              <a:gd name="connsiteY2" fmla="*/ 1041012 h 2101517"/>
              <a:gd name="connsiteX3" fmla="*/ 4744192 w 8671280"/>
              <a:gd name="connsiteY3" fmla="*/ 2086041 h 2101517"/>
              <a:gd name="connsiteX4" fmla="*/ 5741719 w 8671280"/>
              <a:gd name="connsiteY4" fmla="*/ 1563527 h 2101517"/>
              <a:gd name="connsiteX5" fmla="*/ 6406737 w 8671280"/>
              <a:gd name="connsiteY5" fmla="*/ 1005384 h 2101517"/>
              <a:gd name="connsiteX6" fmla="*/ 7713023 w 8671280"/>
              <a:gd name="connsiteY6" fmla="*/ 2086041 h 2101517"/>
              <a:gd name="connsiteX7" fmla="*/ 8579922 w 8671280"/>
              <a:gd name="connsiteY7" fmla="*/ 1622904 h 2101517"/>
              <a:gd name="connsiteX8" fmla="*/ 8544295 w 8671280"/>
              <a:gd name="connsiteY8" fmla="*/ 1326021 h 2101517"/>
              <a:gd name="connsiteX0" fmla="*/ 0 w 8671280"/>
              <a:gd name="connsiteY0" fmla="*/ 0 h 2101517"/>
              <a:gd name="connsiteX1" fmla="*/ 1597230 w 8671280"/>
              <a:gd name="connsiteY1" fmla="*/ 1884161 h 2101517"/>
              <a:gd name="connsiteX2" fmla="*/ 2784763 w 8671280"/>
              <a:gd name="connsiteY2" fmla="*/ 1041012 h 2101517"/>
              <a:gd name="connsiteX3" fmla="*/ 4744192 w 8671280"/>
              <a:gd name="connsiteY3" fmla="*/ 2086041 h 2101517"/>
              <a:gd name="connsiteX4" fmla="*/ 5741719 w 8671280"/>
              <a:gd name="connsiteY4" fmla="*/ 1563527 h 2101517"/>
              <a:gd name="connsiteX5" fmla="*/ 6406737 w 8671280"/>
              <a:gd name="connsiteY5" fmla="*/ 1005384 h 2101517"/>
              <a:gd name="connsiteX6" fmla="*/ 7713023 w 8671280"/>
              <a:gd name="connsiteY6" fmla="*/ 2086041 h 2101517"/>
              <a:gd name="connsiteX7" fmla="*/ 8579922 w 8671280"/>
              <a:gd name="connsiteY7" fmla="*/ 1622904 h 2101517"/>
              <a:gd name="connsiteX8" fmla="*/ 8544295 w 8671280"/>
              <a:gd name="connsiteY8" fmla="*/ 1326021 h 2101517"/>
              <a:gd name="connsiteX0" fmla="*/ 0 w 8671280"/>
              <a:gd name="connsiteY0" fmla="*/ 0 h 2101517"/>
              <a:gd name="connsiteX1" fmla="*/ 1045901 w 8671280"/>
              <a:gd name="connsiteY1" fmla="*/ 1346278 h 2101517"/>
              <a:gd name="connsiteX2" fmla="*/ 2784763 w 8671280"/>
              <a:gd name="connsiteY2" fmla="*/ 1041012 h 2101517"/>
              <a:gd name="connsiteX3" fmla="*/ 4744192 w 8671280"/>
              <a:gd name="connsiteY3" fmla="*/ 2086041 h 2101517"/>
              <a:gd name="connsiteX4" fmla="*/ 5741719 w 8671280"/>
              <a:gd name="connsiteY4" fmla="*/ 1563527 h 2101517"/>
              <a:gd name="connsiteX5" fmla="*/ 6406737 w 8671280"/>
              <a:gd name="connsiteY5" fmla="*/ 1005384 h 2101517"/>
              <a:gd name="connsiteX6" fmla="*/ 7713023 w 8671280"/>
              <a:gd name="connsiteY6" fmla="*/ 2086041 h 2101517"/>
              <a:gd name="connsiteX7" fmla="*/ 8579922 w 8671280"/>
              <a:gd name="connsiteY7" fmla="*/ 1622904 h 2101517"/>
              <a:gd name="connsiteX8" fmla="*/ 8544295 w 8671280"/>
              <a:gd name="connsiteY8" fmla="*/ 1326021 h 2101517"/>
              <a:gd name="connsiteX0" fmla="*/ 0 w 8671280"/>
              <a:gd name="connsiteY0" fmla="*/ 0 h 2112714"/>
              <a:gd name="connsiteX1" fmla="*/ 1045901 w 8671280"/>
              <a:gd name="connsiteY1" fmla="*/ 1346278 h 2112714"/>
              <a:gd name="connsiteX2" fmla="*/ 3040257 w 8671280"/>
              <a:gd name="connsiteY2" fmla="*/ 691388 h 2112714"/>
              <a:gd name="connsiteX3" fmla="*/ 4744192 w 8671280"/>
              <a:gd name="connsiteY3" fmla="*/ 2086041 h 2112714"/>
              <a:gd name="connsiteX4" fmla="*/ 5741719 w 8671280"/>
              <a:gd name="connsiteY4" fmla="*/ 1563527 h 2112714"/>
              <a:gd name="connsiteX5" fmla="*/ 6406737 w 8671280"/>
              <a:gd name="connsiteY5" fmla="*/ 1005384 h 2112714"/>
              <a:gd name="connsiteX6" fmla="*/ 7713023 w 8671280"/>
              <a:gd name="connsiteY6" fmla="*/ 2086041 h 2112714"/>
              <a:gd name="connsiteX7" fmla="*/ 8579922 w 8671280"/>
              <a:gd name="connsiteY7" fmla="*/ 1622904 h 2112714"/>
              <a:gd name="connsiteX8" fmla="*/ 8544295 w 8671280"/>
              <a:gd name="connsiteY8" fmla="*/ 1326021 h 2112714"/>
              <a:gd name="connsiteX0" fmla="*/ 0 w 8671280"/>
              <a:gd name="connsiteY0" fmla="*/ 0 h 2101517"/>
              <a:gd name="connsiteX1" fmla="*/ 1045901 w 8671280"/>
              <a:gd name="connsiteY1" fmla="*/ 1346278 h 2101517"/>
              <a:gd name="connsiteX2" fmla="*/ 3040257 w 8671280"/>
              <a:gd name="connsiteY2" fmla="*/ 691388 h 2101517"/>
              <a:gd name="connsiteX3" fmla="*/ 4623169 w 8671280"/>
              <a:gd name="connsiteY3" fmla="*/ 1628841 h 2101517"/>
              <a:gd name="connsiteX4" fmla="*/ 5741719 w 8671280"/>
              <a:gd name="connsiteY4" fmla="*/ 1563527 h 2101517"/>
              <a:gd name="connsiteX5" fmla="*/ 6406737 w 8671280"/>
              <a:gd name="connsiteY5" fmla="*/ 1005384 h 2101517"/>
              <a:gd name="connsiteX6" fmla="*/ 7713023 w 8671280"/>
              <a:gd name="connsiteY6" fmla="*/ 2086041 h 2101517"/>
              <a:gd name="connsiteX7" fmla="*/ 8579922 w 8671280"/>
              <a:gd name="connsiteY7" fmla="*/ 1622904 h 2101517"/>
              <a:gd name="connsiteX8" fmla="*/ 8544295 w 8671280"/>
              <a:gd name="connsiteY8" fmla="*/ 1326021 h 2101517"/>
              <a:gd name="connsiteX0" fmla="*/ 0 w 8579922"/>
              <a:gd name="connsiteY0" fmla="*/ 0 h 2101517"/>
              <a:gd name="connsiteX1" fmla="*/ 1045901 w 8579922"/>
              <a:gd name="connsiteY1" fmla="*/ 1346278 h 2101517"/>
              <a:gd name="connsiteX2" fmla="*/ 3040257 w 8579922"/>
              <a:gd name="connsiteY2" fmla="*/ 691388 h 2101517"/>
              <a:gd name="connsiteX3" fmla="*/ 4623169 w 8579922"/>
              <a:gd name="connsiteY3" fmla="*/ 1628841 h 2101517"/>
              <a:gd name="connsiteX4" fmla="*/ 5741719 w 8579922"/>
              <a:gd name="connsiteY4" fmla="*/ 1563527 h 2101517"/>
              <a:gd name="connsiteX5" fmla="*/ 6406737 w 8579922"/>
              <a:gd name="connsiteY5" fmla="*/ 1005384 h 2101517"/>
              <a:gd name="connsiteX6" fmla="*/ 7713023 w 8579922"/>
              <a:gd name="connsiteY6" fmla="*/ 2086041 h 2101517"/>
              <a:gd name="connsiteX7" fmla="*/ 8579922 w 8579922"/>
              <a:gd name="connsiteY7" fmla="*/ 1622904 h 2101517"/>
              <a:gd name="connsiteX0" fmla="*/ 0 w 7713023"/>
              <a:gd name="connsiteY0" fmla="*/ 0 h 2086041"/>
              <a:gd name="connsiteX1" fmla="*/ 1045901 w 7713023"/>
              <a:gd name="connsiteY1" fmla="*/ 1346278 h 2086041"/>
              <a:gd name="connsiteX2" fmla="*/ 3040257 w 7713023"/>
              <a:gd name="connsiteY2" fmla="*/ 691388 h 2086041"/>
              <a:gd name="connsiteX3" fmla="*/ 4623169 w 7713023"/>
              <a:gd name="connsiteY3" fmla="*/ 1628841 h 2086041"/>
              <a:gd name="connsiteX4" fmla="*/ 5741719 w 7713023"/>
              <a:gd name="connsiteY4" fmla="*/ 1563527 h 2086041"/>
              <a:gd name="connsiteX5" fmla="*/ 6406737 w 7713023"/>
              <a:gd name="connsiteY5" fmla="*/ 1005384 h 2086041"/>
              <a:gd name="connsiteX6" fmla="*/ 7713023 w 7713023"/>
              <a:gd name="connsiteY6" fmla="*/ 2086041 h 2086041"/>
              <a:gd name="connsiteX0" fmla="*/ 0 w 6406737"/>
              <a:gd name="connsiteY0" fmla="*/ 0 h 1699743"/>
              <a:gd name="connsiteX1" fmla="*/ 1045901 w 6406737"/>
              <a:gd name="connsiteY1" fmla="*/ 1346278 h 1699743"/>
              <a:gd name="connsiteX2" fmla="*/ 3040257 w 6406737"/>
              <a:gd name="connsiteY2" fmla="*/ 691388 h 1699743"/>
              <a:gd name="connsiteX3" fmla="*/ 4623169 w 6406737"/>
              <a:gd name="connsiteY3" fmla="*/ 1628841 h 1699743"/>
              <a:gd name="connsiteX4" fmla="*/ 5741719 w 6406737"/>
              <a:gd name="connsiteY4" fmla="*/ 1563527 h 1699743"/>
              <a:gd name="connsiteX5" fmla="*/ 6406737 w 6406737"/>
              <a:gd name="connsiteY5" fmla="*/ 1005384 h 1699743"/>
              <a:gd name="connsiteX0" fmla="*/ 0 w 6740566"/>
              <a:gd name="connsiteY0" fmla="*/ 0 h 1699743"/>
              <a:gd name="connsiteX1" fmla="*/ 1045901 w 6740566"/>
              <a:gd name="connsiteY1" fmla="*/ 1346278 h 1699743"/>
              <a:gd name="connsiteX2" fmla="*/ 3040257 w 6740566"/>
              <a:gd name="connsiteY2" fmla="*/ 691388 h 1699743"/>
              <a:gd name="connsiteX3" fmla="*/ 4623169 w 6740566"/>
              <a:gd name="connsiteY3" fmla="*/ 1628841 h 1699743"/>
              <a:gd name="connsiteX4" fmla="*/ 5741719 w 6740566"/>
              <a:gd name="connsiteY4" fmla="*/ 1563527 h 1699743"/>
              <a:gd name="connsiteX5" fmla="*/ 6740566 w 6740566"/>
              <a:gd name="connsiteY5" fmla="*/ 134527 h 1699743"/>
              <a:gd name="connsiteX0" fmla="*/ 0 w 6740566"/>
              <a:gd name="connsiteY0" fmla="*/ 0 h 1916055"/>
              <a:gd name="connsiteX1" fmla="*/ 1045901 w 6740566"/>
              <a:gd name="connsiteY1" fmla="*/ 1346278 h 1916055"/>
              <a:gd name="connsiteX2" fmla="*/ 2967686 w 6740566"/>
              <a:gd name="connsiteY2" fmla="*/ 1910588 h 1916055"/>
              <a:gd name="connsiteX3" fmla="*/ 4623169 w 6740566"/>
              <a:gd name="connsiteY3" fmla="*/ 1628841 h 1916055"/>
              <a:gd name="connsiteX4" fmla="*/ 5741719 w 6740566"/>
              <a:gd name="connsiteY4" fmla="*/ 1563527 h 1916055"/>
              <a:gd name="connsiteX5" fmla="*/ 6740566 w 6740566"/>
              <a:gd name="connsiteY5" fmla="*/ 134527 h 1916055"/>
              <a:gd name="connsiteX0" fmla="*/ 227875 w 6968441"/>
              <a:gd name="connsiteY0" fmla="*/ 0 h 1913826"/>
              <a:gd name="connsiteX1" fmla="*/ 185204 w 6968441"/>
              <a:gd name="connsiteY1" fmla="*/ 1418850 h 1913826"/>
              <a:gd name="connsiteX2" fmla="*/ 3195561 w 6968441"/>
              <a:gd name="connsiteY2" fmla="*/ 1910588 h 1913826"/>
              <a:gd name="connsiteX3" fmla="*/ 4851044 w 6968441"/>
              <a:gd name="connsiteY3" fmla="*/ 1628841 h 1913826"/>
              <a:gd name="connsiteX4" fmla="*/ 5969594 w 6968441"/>
              <a:gd name="connsiteY4" fmla="*/ 1563527 h 1913826"/>
              <a:gd name="connsiteX5" fmla="*/ 6968441 w 6968441"/>
              <a:gd name="connsiteY5" fmla="*/ 134527 h 1913826"/>
              <a:gd name="connsiteX0" fmla="*/ 186866 w 6927432"/>
              <a:gd name="connsiteY0" fmla="*/ 0 h 1913826"/>
              <a:gd name="connsiteX1" fmla="*/ 144195 w 6927432"/>
              <a:gd name="connsiteY1" fmla="*/ 1418850 h 1913826"/>
              <a:gd name="connsiteX2" fmla="*/ 3154552 w 6927432"/>
              <a:gd name="connsiteY2" fmla="*/ 1910588 h 1913826"/>
              <a:gd name="connsiteX3" fmla="*/ 4810035 w 6927432"/>
              <a:gd name="connsiteY3" fmla="*/ 1628841 h 1913826"/>
              <a:gd name="connsiteX4" fmla="*/ 5928585 w 6927432"/>
              <a:gd name="connsiteY4" fmla="*/ 1563527 h 1913826"/>
              <a:gd name="connsiteX5" fmla="*/ 6927432 w 6927432"/>
              <a:gd name="connsiteY5" fmla="*/ 134527 h 1913826"/>
              <a:gd name="connsiteX0" fmla="*/ 161343 w 6901909"/>
              <a:gd name="connsiteY0" fmla="*/ 0 h 1971412"/>
              <a:gd name="connsiteX1" fmla="*/ 118672 w 6901909"/>
              <a:gd name="connsiteY1" fmla="*/ 1418850 h 1971412"/>
              <a:gd name="connsiteX2" fmla="*/ 2737143 w 6901909"/>
              <a:gd name="connsiteY2" fmla="*/ 1968645 h 1971412"/>
              <a:gd name="connsiteX3" fmla="*/ 4784512 w 6901909"/>
              <a:gd name="connsiteY3" fmla="*/ 1628841 h 1971412"/>
              <a:gd name="connsiteX4" fmla="*/ 5903062 w 6901909"/>
              <a:gd name="connsiteY4" fmla="*/ 1563527 h 1971412"/>
              <a:gd name="connsiteX5" fmla="*/ 6901909 w 6901909"/>
              <a:gd name="connsiteY5" fmla="*/ 134527 h 1971412"/>
              <a:gd name="connsiteX0" fmla="*/ 161343 w 6901909"/>
              <a:gd name="connsiteY0" fmla="*/ 0 h 2009108"/>
              <a:gd name="connsiteX1" fmla="*/ 118672 w 6901909"/>
              <a:gd name="connsiteY1" fmla="*/ 1418850 h 2009108"/>
              <a:gd name="connsiteX2" fmla="*/ 2737143 w 6901909"/>
              <a:gd name="connsiteY2" fmla="*/ 1968645 h 2009108"/>
              <a:gd name="connsiteX3" fmla="*/ 4784512 w 6901909"/>
              <a:gd name="connsiteY3" fmla="*/ 1628841 h 2009108"/>
              <a:gd name="connsiteX4" fmla="*/ 5903062 w 6901909"/>
              <a:gd name="connsiteY4" fmla="*/ 1563527 h 2009108"/>
              <a:gd name="connsiteX5" fmla="*/ 6901909 w 6901909"/>
              <a:gd name="connsiteY5" fmla="*/ 134527 h 2009108"/>
              <a:gd name="connsiteX0" fmla="*/ 161343 w 6901909"/>
              <a:gd name="connsiteY0" fmla="*/ 0 h 2009108"/>
              <a:gd name="connsiteX1" fmla="*/ 118672 w 6901909"/>
              <a:gd name="connsiteY1" fmla="*/ 1418850 h 2009108"/>
              <a:gd name="connsiteX2" fmla="*/ 2737143 w 6901909"/>
              <a:gd name="connsiteY2" fmla="*/ 1968645 h 2009108"/>
              <a:gd name="connsiteX3" fmla="*/ 4784512 w 6901909"/>
              <a:gd name="connsiteY3" fmla="*/ 1628841 h 2009108"/>
              <a:gd name="connsiteX4" fmla="*/ 5903062 w 6901909"/>
              <a:gd name="connsiteY4" fmla="*/ 1563527 h 2009108"/>
              <a:gd name="connsiteX5" fmla="*/ 6901909 w 6901909"/>
              <a:gd name="connsiteY5" fmla="*/ 134527 h 2009108"/>
              <a:gd name="connsiteX0" fmla="*/ 139330 w 6879896"/>
              <a:gd name="connsiteY0" fmla="*/ 0 h 2039062"/>
              <a:gd name="connsiteX1" fmla="*/ 96659 w 6879896"/>
              <a:gd name="connsiteY1" fmla="*/ 1418850 h 2039062"/>
              <a:gd name="connsiteX2" fmla="*/ 2715130 w 6879896"/>
              <a:gd name="connsiteY2" fmla="*/ 1968645 h 2039062"/>
              <a:gd name="connsiteX3" fmla="*/ 4762499 w 6879896"/>
              <a:gd name="connsiteY3" fmla="*/ 1628841 h 2039062"/>
              <a:gd name="connsiteX4" fmla="*/ 5881049 w 6879896"/>
              <a:gd name="connsiteY4" fmla="*/ 1563527 h 2039062"/>
              <a:gd name="connsiteX5" fmla="*/ 6879896 w 6879896"/>
              <a:gd name="connsiteY5" fmla="*/ 134527 h 2039062"/>
              <a:gd name="connsiteX0" fmla="*/ 139330 w 6749268"/>
              <a:gd name="connsiteY0" fmla="*/ 44054 h 2083116"/>
              <a:gd name="connsiteX1" fmla="*/ 96659 w 6749268"/>
              <a:gd name="connsiteY1" fmla="*/ 1462904 h 2083116"/>
              <a:gd name="connsiteX2" fmla="*/ 2715130 w 6749268"/>
              <a:gd name="connsiteY2" fmla="*/ 2012699 h 2083116"/>
              <a:gd name="connsiteX3" fmla="*/ 4762499 w 6749268"/>
              <a:gd name="connsiteY3" fmla="*/ 1672895 h 2083116"/>
              <a:gd name="connsiteX4" fmla="*/ 5881049 w 6749268"/>
              <a:gd name="connsiteY4" fmla="*/ 1607581 h 2083116"/>
              <a:gd name="connsiteX5" fmla="*/ 6749268 w 6749268"/>
              <a:gd name="connsiteY5" fmla="*/ 4410 h 2083116"/>
              <a:gd name="connsiteX0" fmla="*/ 139330 w 6749268"/>
              <a:gd name="connsiteY0" fmla="*/ 39644 h 2078706"/>
              <a:gd name="connsiteX1" fmla="*/ 96659 w 6749268"/>
              <a:gd name="connsiteY1" fmla="*/ 1458494 h 2078706"/>
              <a:gd name="connsiteX2" fmla="*/ 2715130 w 6749268"/>
              <a:gd name="connsiteY2" fmla="*/ 2008289 h 2078706"/>
              <a:gd name="connsiteX3" fmla="*/ 4762499 w 6749268"/>
              <a:gd name="connsiteY3" fmla="*/ 1668485 h 2078706"/>
              <a:gd name="connsiteX4" fmla="*/ 5881049 w 6749268"/>
              <a:gd name="connsiteY4" fmla="*/ 1603171 h 2078706"/>
              <a:gd name="connsiteX5" fmla="*/ 6749268 w 6749268"/>
              <a:gd name="connsiteY5" fmla="*/ 0 h 2078706"/>
              <a:gd name="connsiteX0" fmla="*/ 139330 w 6749268"/>
              <a:gd name="connsiteY0" fmla="*/ 39644 h 2078706"/>
              <a:gd name="connsiteX1" fmla="*/ 96659 w 6749268"/>
              <a:gd name="connsiteY1" fmla="*/ 1458494 h 2078706"/>
              <a:gd name="connsiteX2" fmla="*/ 2715130 w 6749268"/>
              <a:gd name="connsiteY2" fmla="*/ 2008289 h 2078706"/>
              <a:gd name="connsiteX3" fmla="*/ 4762499 w 6749268"/>
              <a:gd name="connsiteY3" fmla="*/ 1668485 h 2078706"/>
              <a:gd name="connsiteX4" fmla="*/ 5881049 w 6749268"/>
              <a:gd name="connsiteY4" fmla="*/ 1603171 h 2078706"/>
              <a:gd name="connsiteX5" fmla="*/ 6749268 w 6749268"/>
              <a:gd name="connsiteY5" fmla="*/ 0 h 2078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49268" h="2078706">
                <a:moveTo>
                  <a:pt x="139330" y="39644"/>
                </a:moveTo>
                <a:cubicBezTo>
                  <a:pt x="574176" y="849456"/>
                  <a:pt x="-274584" y="854616"/>
                  <a:pt x="96659" y="1458494"/>
                </a:cubicBezTo>
                <a:cubicBezTo>
                  <a:pt x="467902" y="2062372"/>
                  <a:pt x="1473033" y="2176491"/>
                  <a:pt x="2715130" y="2008289"/>
                </a:cubicBezTo>
                <a:cubicBezTo>
                  <a:pt x="3957227" y="1840087"/>
                  <a:pt x="3988103" y="1286062"/>
                  <a:pt x="4762499" y="1668485"/>
                </a:cubicBezTo>
                <a:cubicBezTo>
                  <a:pt x="5536895" y="2050908"/>
                  <a:pt x="5583788" y="1707081"/>
                  <a:pt x="5881049" y="1603171"/>
                </a:cubicBezTo>
                <a:cubicBezTo>
                  <a:pt x="6613738" y="1354119"/>
                  <a:pt x="5832227" y="234868"/>
                  <a:pt x="6749268" y="0"/>
                </a:cubicBezTo>
              </a:path>
            </a:pathLst>
          </a:custGeom>
          <a:noFill/>
          <a:ln w="38100">
            <a:solidFill>
              <a:srgbClr val="AA01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xmlns="" id="{D7B4F698-551F-4510-A04B-45711030237D}"/>
              </a:ext>
            </a:extLst>
          </p:cNvPr>
          <p:cNvSpPr txBox="1"/>
          <p:nvPr/>
        </p:nvSpPr>
        <p:spPr>
          <a:xfrm>
            <a:off x="1848928" y="2557486"/>
            <a:ext cx="8469170" cy="1412694"/>
          </a:xfrm>
          <a:prstGeom prst="rect">
            <a:avLst/>
          </a:prstGeom>
          <a:noFill/>
        </p:spPr>
        <p:txBody>
          <a:bodyPr wrap="square" rtlCol="0">
            <a:spAutoFit/>
          </a:bodyPr>
          <a:lstStyle/>
          <a:p>
            <a:pPr marL="457200" indent="-457200">
              <a:lnSpc>
                <a:spcPct val="130000"/>
              </a:lnSpc>
              <a:buFont typeface="Arial" panose="020B0604020202020204" pitchFamily="34" charset="0"/>
              <a:buChar char="•"/>
            </a:pPr>
            <a:r>
              <a:rPr lang="en-GB" sz="2200" dirty="0">
                <a:latin typeface="Lato Medium" panose="020F0502020204030203" pitchFamily="34" charset="0"/>
                <a:ea typeface="Lato Medium" panose="020F0502020204030203" pitchFamily="34" charset="0"/>
                <a:cs typeface="Lato Medium" panose="020F0502020204030203" pitchFamily="34" charset="0"/>
              </a:rPr>
              <a:t>Why do exams cause stress?</a:t>
            </a:r>
          </a:p>
          <a:p>
            <a:pPr marL="457200" indent="-457200">
              <a:lnSpc>
                <a:spcPct val="130000"/>
              </a:lnSpc>
              <a:buFont typeface="Arial" panose="020B0604020202020204" pitchFamily="34" charset="0"/>
              <a:buChar char="•"/>
            </a:pPr>
            <a:r>
              <a:rPr lang="en-GB" sz="2200" dirty="0">
                <a:latin typeface="Lato Medium" panose="020F0502020204030203" pitchFamily="34" charset="0"/>
                <a:ea typeface="Lato Medium" panose="020F0502020204030203" pitchFamily="34" charset="0"/>
                <a:cs typeface="Lato Medium" panose="020F0502020204030203" pitchFamily="34" charset="0"/>
              </a:rPr>
              <a:t>How could you tell if you or a friend is experiencing stress?</a:t>
            </a:r>
          </a:p>
          <a:p>
            <a:pPr marL="457200" indent="-457200">
              <a:lnSpc>
                <a:spcPct val="130000"/>
              </a:lnSpc>
              <a:buFont typeface="Arial" panose="020B0604020202020204" pitchFamily="34" charset="0"/>
              <a:buChar char="•"/>
            </a:pPr>
            <a:r>
              <a:rPr lang="en-GB" sz="2200" dirty="0">
                <a:latin typeface="Lato Medium" panose="020F0502020204030203" pitchFamily="34" charset="0"/>
                <a:ea typeface="Lato Medium" panose="020F0502020204030203" pitchFamily="34" charset="0"/>
                <a:cs typeface="Lato Medium" panose="020F0502020204030203" pitchFamily="34" charset="0"/>
              </a:rPr>
              <a:t>What would you like to know about dealing with exam stress?</a:t>
            </a:r>
          </a:p>
        </p:txBody>
      </p:sp>
      <p:sp>
        <p:nvSpPr>
          <p:cNvPr id="16" name="TextBox 15">
            <a:extLst>
              <a:ext uri="{FF2B5EF4-FFF2-40B4-BE49-F238E27FC236}">
                <a16:creationId xmlns:a16="http://schemas.microsoft.com/office/drawing/2014/main" xmlns="" id="{2AACC341-7D16-4D34-9FB8-DE4989614525}"/>
              </a:ext>
            </a:extLst>
          </p:cNvPr>
          <p:cNvSpPr txBox="1"/>
          <p:nvPr/>
        </p:nvSpPr>
        <p:spPr>
          <a:xfrm>
            <a:off x="0" y="1955578"/>
            <a:ext cx="10691811" cy="517962"/>
          </a:xfrm>
          <a:prstGeom prst="rect">
            <a:avLst/>
          </a:prstGeom>
          <a:noFill/>
        </p:spPr>
        <p:txBody>
          <a:bodyPr wrap="square" rtlCol="0">
            <a:spAutoFit/>
          </a:bodyPr>
          <a:lstStyle/>
          <a:p>
            <a:pPr algn="ctr">
              <a:lnSpc>
                <a:spcPct val="130000"/>
              </a:lnSpc>
            </a:pPr>
            <a:r>
              <a:rPr lang="en-GB" sz="2400" dirty="0">
                <a:latin typeface="Lato Medium" panose="020F0502020204030203" pitchFamily="34" charset="0"/>
                <a:ea typeface="Lato Medium" panose="020F0502020204030203" pitchFamily="34" charset="0"/>
                <a:cs typeface="Lato Medium" panose="020F0502020204030203" pitchFamily="34" charset="0"/>
              </a:rPr>
              <a:t>You’re going to design an ‘Exam Buddy’ app. But first, think about:</a:t>
            </a:r>
          </a:p>
        </p:txBody>
      </p:sp>
      <p:pic>
        <p:nvPicPr>
          <p:cNvPr id="26" name="Picture 25">
            <a:extLst>
              <a:ext uri="{FF2B5EF4-FFF2-40B4-BE49-F238E27FC236}">
                <a16:creationId xmlns:a16="http://schemas.microsoft.com/office/drawing/2014/main" xmlns="" id="{41D8480C-340E-4C00-8F29-0259ACD8AD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674" y="4368170"/>
            <a:ext cx="1007838" cy="1002079"/>
          </a:xfrm>
          <a:prstGeom prst="rect">
            <a:avLst/>
          </a:prstGeom>
        </p:spPr>
      </p:pic>
      <p:pic>
        <p:nvPicPr>
          <p:cNvPr id="18" name="Picture 17">
            <a:extLst>
              <a:ext uri="{FF2B5EF4-FFF2-40B4-BE49-F238E27FC236}">
                <a16:creationId xmlns:a16="http://schemas.microsoft.com/office/drawing/2014/main" xmlns="" id="{2196C25B-AD54-427E-BE85-6DDFFFAAFE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38569" y="337391"/>
            <a:ext cx="986059" cy="978589"/>
          </a:xfrm>
          <a:prstGeom prst="rect">
            <a:avLst/>
          </a:prstGeom>
        </p:spPr>
      </p:pic>
      <p:pic>
        <p:nvPicPr>
          <p:cNvPr id="20" name="Picture 19">
            <a:extLst>
              <a:ext uri="{FF2B5EF4-FFF2-40B4-BE49-F238E27FC236}">
                <a16:creationId xmlns:a16="http://schemas.microsoft.com/office/drawing/2014/main" xmlns="" id="{6369D8B9-34F9-421C-9A61-68E89ACD38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9674" y="2694503"/>
            <a:ext cx="1002079" cy="1002079"/>
          </a:xfrm>
          <a:prstGeom prst="rect">
            <a:avLst/>
          </a:prstGeom>
        </p:spPr>
      </p:pic>
      <p:sp>
        <p:nvSpPr>
          <p:cNvPr id="34" name="TextBox 33">
            <a:extLst>
              <a:ext uri="{FF2B5EF4-FFF2-40B4-BE49-F238E27FC236}">
                <a16:creationId xmlns:a16="http://schemas.microsoft.com/office/drawing/2014/main" xmlns="" id="{BC3C0B0B-F65D-481C-B7F0-14EDFE356EAB}"/>
              </a:ext>
            </a:extLst>
          </p:cNvPr>
          <p:cNvSpPr txBox="1"/>
          <p:nvPr/>
        </p:nvSpPr>
        <p:spPr>
          <a:xfrm>
            <a:off x="1848928" y="4739795"/>
            <a:ext cx="5480786" cy="2092881"/>
          </a:xfrm>
          <a:prstGeom prst="rect">
            <a:avLst/>
          </a:prstGeom>
          <a:noFill/>
        </p:spPr>
        <p:txBody>
          <a:bodyPr wrap="square" rtlCol="0">
            <a:spAutoFit/>
          </a:bodyPr>
          <a:lstStyle/>
          <a:p>
            <a:pPr>
              <a:lnSpc>
                <a:spcPct val="130000"/>
              </a:lnSpc>
            </a:pPr>
            <a:r>
              <a:rPr lang="en-GB" sz="2000" dirty="0">
                <a:latin typeface="Lato Medium" panose="020F0502020204030203" pitchFamily="34" charset="0"/>
                <a:ea typeface="Lato Medium" panose="020F0502020204030203" pitchFamily="34" charset="0"/>
                <a:cs typeface="Lato Medium" panose="020F0502020204030203" pitchFamily="34" charset="0"/>
              </a:rPr>
              <a:t>Label the head and body diagram with:</a:t>
            </a:r>
          </a:p>
          <a:p>
            <a:pPr marL="342900" indent="-342900">
              <a:lnSpc>
                <a:spcPct val="130000"/>
              </a:lnSpc>
              <a:buFont typeface="Arial" panose="020B0604020202020204" pitchFamily="34" charset="0"/>
              <a:buChar char="•"/>
            </a:pPr>
            <a:r>
              <a:rPr lang="en-GB" sz="2000" dirty="0">
                <a:latin typeface="Lato Medium" panose="020F0502020204030203" pitchFamily="34" charset="0"/>
                <a:ea typeface="Lato Medium" panose="020F0502020204030203" pitchFamily="34" charset="0"/>
                <a:cs typeface="Lato Medium" panose="020F0502020204030203" pitchFamily="34" charset="0"/>
              </a:rPr>
              <a:t>What a person might think or say when stressed (head)</a:t>
            </a:r>
          </a:p>
          <a:p>
            <a:pPr marL="342900" indent="-342900">
              <a:lnSpc>
                <a:spcPct val="130000"/>
              </a:lnSpc>
              <a:buFont typeface="Arial" panose="020B0604020202020204" pitchFamily="34" charset="0"/>
              <a:buChar char="•"/>
            </a:pPr>
            <a:r>
              <a:rPr lang="en-GB" sz="2000" dirty="0">
                <a:latin typeface="Lato Medium" panose="020F0502020204030203" pitchFamily="34" charset="0"/>
                <a:ea typeface="Lato Medium" panose="020F0502020204030203" pitchFamily="34" charset="0"/>
                <a:cs typeface="Lato Medium" panose="020F0502020204030203" pitchFamily="34" charset="0"/>
              </a:rPr>
              <a:t>The physical symptoms a person might experience (body)</a:t>
            </a:r>
          </a:p>
        </p:txBody>
      </p:sp>
      <p:sp>
        <p:nvSpPr>
          <p:cNvPr id="35" name="TextBox 34">
            <a:extLst>
              <a:ext uri="{FF2B5EF4-FFF2-40B4-BE49-F238E27FC236}">
                <a16:creationId xmlns:a16="http://schemas.microsoft.com/office/drawing/2014/main" xmlns="" id="{CD8057D4-2053-4FBD-AAC2-1213CFCE6980}"/>
              </a:ext>
            </a:extLst>
          </p:cNvPr>
          <p:cNvSpPr txBox="1"/>
          <p:nvPr/>
        </p:nvSpPr>
        <p:spPr>
          <a:xfrm>
            <a:off x="1834414" y="4244900"/>
            <a:ext cx="3121544" cy="400110"/>
          </a:xfrm>
          <a:prstGeom prst="rect">
            <a:avLst/>
          </a:prstGeom>
          <a:noFill/>
        </p:spPr>
        <p:txBody>
          <a:bodyPr wrap="square" rtlCol="0">
            <a:spAutoFit/>
          </a:bodyPr>
          <a:lstStyle/>
          <a:p>
            <a:pPr algn="ctr"/>
            <a:r>
              <a:rPr lang="en-GB" sz="2000" dirty="0">
                <a:latin typeface="Lato Heavy" panose="020F0502020204030203" pitchFamily="34" charset="0"/>
                <a:ea typeface="Lato Heavy" panose="020F0502020204030203" pitchFamily="34" charset="0"/>
                <a:cs typeface="Lato Heavy" panose="020F0502020204030203" pitchFamily="34" charset="0"/>
              </a:rPr>
              <a:t>SIGNS AND SYMPTOMS</a:t>
            </a:r>
          </a:p>
        </p:txBody>
      </p:sp>
      <p:pic>
        <p:nvPicPr>
          <p:cNvPr id="11" name="Picture 10">
            <a:extLst>
              <a:ext uri="{FF2B5EF4-FFF2-40B4-BE49-F238E27FC236}">
                <a16:creationId xmlns:a16="http://schemas.microsoft.com/office/drawing/2014/main" xmlns="" id="{7508C554-4DA2-4756-8931-649A83C80EB6}"/>
              </a:ext>
            </a:extLst>
          </p:cNvPr>
          <p:cNvPicPr>
            <a:picLocks noChangeAspect="1"/>
          </p:cNvPicPr>
          <p:nvPr/>
        </p:nvPicPr>
        <p:blipFill>
          <a:blip r:embed="rId6">
            <a:alphaModFix/>
            <a:extLst>
              <a:ext uri="{28A0092B-C50C-407E-A947-70E740481C1C}">
                <a14:useLocalDpi xmlns:a14="http://schemas.microsoft.com/office/drawing/2010/main" val="0"/>
              </a:ext>
            </a:extLst>
          </a:blip>
          <a:stretch>
            <a:fillRect/>
          </a:stretch>
        </p:blipFill>
        <p:spPr>
          <a:xfrm rot="19296427">
            <a:off x="8174493" y="4196830"/>
            <a:ext cx="2685845" cy="4768453"/>
          </a:xfrm>
          <a:prstGeom prst="rect">
            <a:avLst/>
          </a:prstGeom>
        </p:spPr>
      </p:pic>
      <p:sp>
        <p:nvSpPr>
          <p:cNvPr id="25" name="TextBox 24">
            <a:extLst>
              <a:ext uri="{FF2B5EF4-FFF2-40B4-BE49-F238E27FC236}">
                <a16:creationId xmlns:a16="http://schemas.microsoft.com/office/drawing/2014/main" xmlns="" id="{0066AD9D-E38E-BB44-80A1-1CA1F9A433A1}"/>
              </a:ext>
            </a:extLst>
          </p:cNvPr>
          <p:cNvSpPr txBox="1"/>
          <p:nvPr/>
        </p:nvSpPr>
        <p:spPr>
          <a:xfrm>
            <a:off x="0" y="1000738"/>
            <a:ext cx="10691812" cy="769441"/>
          </a:xfrm>
          <a:prstGeom prst="rect">
            <a:avLst/>
          </a:prstGeom>
          <a:noFill/>
        </p:spPr>
        <p:txBody>
          <a:bodyPr wrap="square" rtlCol="0">
            <a:spAutoFit/>
          </a:bodyPr>
          <a:lstStyle/>
          <a:p>
            <a:pPr algn="ctr"/>
            <a:r>
              <a:rPr lang="en-GB" sz="4400" dirty="0">
                <a:solidFill>
                  <a:schemeClr val="bg1"/>
                </a:solidFill>
                <a:latin typeface="Lato Heavy" panose="020F0502020204030203" pitchFamily="34" charset="0"/>
                <a:ea typeface="Lato Heavy" panose="020F0502020204030203" pitchFamily="34" charset="0"/>
                <a:cs typeface="Lato Heavy" panose="020F0502020204030203" pitchFamily="34" charset="0"/>
              </a:rPr>
              <a:t>EXAM BUDDY</a:t>
            </a:r>
          </a:p>
        </p:txBody>
      </p:sp>
      <p:pic>
        <p:nvPicPr>
          <p:cNvPr id="27" name="Picture 26">
            <a:extLst>
              <a:ext uri="{FF2B5EF4-FFF2-40B4-BE49-F238E27FC236}">
                <a16:creationId xmlns:a16="http://schemas.microsoft.com/office/drawing/2014/main" xmlns="" id="{F12D6DDC-4C6D-4C4E-9B4F-0DEC3C6D20F7}"/>
              </a:ext>
            </a:extLst>
          </p:cNvPr>
          <p:cNvPicPr>
            <a:picLocks noChangeAspect="1"/>
          </p:cNvPicPr>
          <p:nvPr/>
        </p:nvPicPr>
        <p:blipFill>
          <a:blip r:embed="rId6">
            <a:alphaModFix/>
            <a:extLst>
              <a:ext uri="{28A0092B-C50C-407E-A947-70E740481C1C}">
                <a14:useLocalDpi xmlns:a14="http://schemas.microsoft.com/office/drawing/2010/main" val="0"/>
              </a:ext>
            </a:extLst>
          </a:blip>
          <a:stretch>
            <a:fillRect/>
          </a:stretch>
        </p:blipFill>
        <p:spPr>
          <a:xfrm rot="19296427">
            <a:off x="8174492" y="4196830"/>
            <a:ext cx="2685845" cy="4768453"/>
          </a:xfrm>
          <a:prstGeom prst="rect">
            <a:avLst/>
          </a:prstGeom>
        </p:spPr>
      </p:pic>
    </p:spTree>
    <p:extLst>
      <p:ext uri="{BB962C8B-B14F-4D97-AF65-F5344CB8AC3E}">
        <p14:creationId xmlns:p14="http://schemas.microsoft.com/office/powerpoint/2010/main" val="2503936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 name="TextBox 56">
            <a:extLst>
              <a:ext uri="{FF2B5EF4-FFF2-40B4-BE49-F238E27FC236}">
                <a16:creationId xmlns:a16="http://schemas.microsoft.com/office/drawing/2014/main" xmlns="" id="{677147A3-C6AA-6F45-8533-C122823D0F5D}"/>
              </a:ext>
            </a:extLst>
          </p:cNvPr>
          <p:cNvSpPr txBox="1"/>
          <p:nvPr/>
        </p:nvSpPr>
        <p:spPr>
          <a:xfrm>
            <a:off x="1425179" y="2334203"/>
            <a:ext cx="8345861" cy="3207032"/>
          </a:xfrm>
          <a:prstGeom prst="rect">
            <a:avLst/>
          </a:prstGeom>
          <a:noFill/>
        </p:spPr>
        <p:txBody>
          <a:bodyPr wrap="square" rtlCol="0">
            <a:spAutoFit/>
          </a:bodyPr>
          <a:lstStyle/>
          <a:p>
            <a:pPr>
              <a:lnSpc>
                <a:spcPct val="50000"/>
              </a:lnSpc>
            </a:pPr>
            <a:r>
              <a:rPr lang="en-GB" sz="2300" dirty="0">
                <a:latin typeface="Lato Heavy" panose="020F0502020204030203" pitchFamily="34" charset="0"/>
                <a:ea typeface="Lato Heavy" panose="020F0502020204030203" pitchFamily="34" charset="0"/>
                <a:cs typeface="Lato Heavy" panose="020F0502020204030203" pitchFamily="34" charset="0"/>
              </a:rPr>
              <a:t>How confident are you about:</a:t>
            </a:r>
          </a:p>
          <a:p>
            <a:pPr>
              <a:lnSpc>
                <a:spcPct val="50000"/>
              </a:lnSpc>
            </a:pPr>
            <a:endParaRPr lang="en-GB" sz="2300" dirty="0">
              <a:latin typeface="Lato Heavy" panose="020F0502020204030203" pitchFamily="34" charset="0"/>
              <a:ea typeface="Lato Heavy" panose="020F0502020204030203" pitchFamily="34" charset="0"/>
              <a:cs typeface="Lato Heavy" panose="020F0502020204030203" pitchFamily="34" charset="0"/>
            </a:endParaRPr>
          </a:p>
          <a:p>
            <a:pPr marL="342900" indent="-342900">
              <a:lnSpc>
                <a:spcPct val="130000"/>
              </a:lnSpc>
              <a:buAutoNum type="alphaUcPeriod"/>
            </a:pPr>
            <a:r>
              <a:rPr lang="en-GB" sz="2300" dirty="0">
                <a:latin typeface="Lato Medium" panose="020F0502020204030203" pitchFamily="34" charset="0"/>
                <a:ea typeface="Lato Medium" panose="020F0502020204030203" pitchFamily="34" charset="0"/>
                <a:cs typeface="Lato Medium" panose="020F0502020204030203" pitchFamily="34" charset="0"/>
              </a:rPr>
              <a:t>Knowing how to spot when you’re stressed?</a:t>
            </a:r>
          </a:p>
          <a:p>
            <a:pPr marL="342900" indent="-342900">
              <a:lnSpc>
                <a:spcPct val="130000"/>
              </a:lnSpc>
              <a:buAutoNum type="alphaUcPeriod"/>
            </a:pPr>
            <a:r>
              <a:rPr lang="en-GB" sz="2300" dirty="0">
                <a:latin typeface="Lato Medium" panose="020F0502020204030203" pitchFamily="34" charset="0"/>
                <a:ea typeface="Lato Medium" panose="020F0502020204030203" pitchFamily="34" charset="0"/>
                <a:cs typeface="Lato Medium" panose="020F0502020204030203" pitchFamily="34" charset="0"/>
              </a:rPr>
              <a:t>Thinking of ways to relax and de-stress?</a:t>
            </a:r>
          </a:p>
          <a:p>
            <a:pPr marL="342900" indent="-342900">
              <a:lnSpc>
                <a:spcPct val="130000"/>
              </a:lnSpc>
              <a:buAutoNum type="alphaUcPeriod"/>
            </a:pPr>
            <a:r>
              <a:rPr lang="en-GB" sz="2300" dirty="0">
                <a:latin typeface="Lato Medium" panose="020F0502020204030203" pitchFamily="34" charset="0"/>
                <a:ea typeface="Lato Medium" panose="020F0502020204030203" pitchFamily="34" charset="0"/>
                <a:cs typeface="Lato Medium" panose="020F0502020204030203" pitchFamily="34" charset="0"/>
              </a:rPr>
              <a:t>Revising for exams? </a:t>
            </a:r>
          </a:p>
          <a:p>
            <a:pPr marL="342900" indent="-342900">
              <a:lnSpc>
                <a:spcPct val="130000"/>
              </a:lnSpc>
              <a:buAutoNum type="alphaUcPeriod"/>
            </a:pPr>
            <a:r>
              <a:rPr lang="en-GB" sz="2300" dirty="0">
                <a:latin typeface="Lato Medium" panose="020F0502020204030203" pitchFamily="34" charset="0"/>
                <a:ea typeface="Lato Medium" panose="020F0502020204030203" pitchFamily="34" charset="0"/>
                <a:cs typeface="Lato Medium" panose="020F0502020204030203" pitchFamily="34" charset="0"/>
              </a:rPr>
              <a:t>Knowing what you want or need to achieve in your exams? </a:t>
            </a:r>
          </a:p>
          <a:p>
            <a:pPr marL="342900" indent="-342900">
              <a:lnSpc>
                <a:spcPct val="130000"/>
              </a:lnSpc>
              <a:buAutoNum type="alphaUcPeriod"/>
            </a:pPr>
            <a:r>
              <a:rPr lang="en-GB" sz="2300" dirty="0">
                <a:latin typeface="Lato Medium" panose="020F0502020204030203" pitchFamily="34" charset="0"/>
                <a:ea typeface="Lato Medium" panose="020F0502020204030203" pitchFamily="34" charset="0"/>
                <a:cs typeface="Lato Medium" panose="020F0502020204030203" pitchFamily="34" charset="0"/>
              </a:rPr>
              <a:t>Having a revision plan that will work for you? </a:t>
            </a:r>
          </a:p>
          <a:p>
            <a:pPr marL="342900" indent="-342900">
              <a:lnSpc>
                <a:spcPct val="130000"/>
              </a:lnSpc>
              <a:buAutoNum type="alphaUcPeriod"/>
            </a:pPr>
            <a:r>
              <a:rPr lang="en-GB" sz="2300" dirty="0">
                <a:latin typeface="Lato Medium" panose="020F0502020204030203" pitchFamily="34" charset="0"/>
                <a:ea typeface="Lato Medium" panose="020F0502020204030203" pitchFamily="34" charset="0"/>
                <a:cs typeface="Lato Medium" panose="020F0502020204030203" pitchFamily="34" charset="0"/>
              </a:rPr>
              <a:t>Knowing where to get help and advice about revising?</a:t>
            </a:r>
          </a:p>
        </p:txBody>
      </p:sp>
      <p:sp>
        <p:nvSpPr>
          <p:cNvPr id="58" name="Rectangle 57">
            <a:extLst>
              <a:ext uri="{FF2B5EF4-FFF2-40B4-BE49-F238E27FC236}">
                <a16:creationId xmlns:a16="http://schemas.microsoft.com/office/drawing/2014/main" xmlns="" id="{12525892-CCF6-8C4F-8069-F44C5EB2717E}"/>
              </a:ext>
            </a:extLst>
          </p:cNvPr>
          <p:cNvSpPr/>
          <p:nvPr/>
        </p:nvSpPr>
        <p:spPr>
          <a:xfrm>
            <a:off x="-1" y="0"/>
            <a:ext cx="10691813" cy="178067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b="1"/>
          </a:p>
        </p:txBody>
      </p:sp>
      <p:sp>
        <p:nvSpPr>
          <p:cNvPr id="59" name="TextBox 58">
            <a:extLst>
              <a:ext uri="{FF2B5EF4-FFF2-40B4-BE49-F238E27FC236}">
                <a16:creationId xmlns:a16="http://schemas.microsoft.com/office/drawing/2014/main" xmlns="" id="{C6EC41BD-8002-E54F-AC44-6CA590A81BFE}"/>
              </a:ext>
            </a:extLst>
          </p:cNvPr>
          <p:cNvSpPr txBox="1"/>
          <p:nvPr/>
        </p:nvSpPr>
        <p:spPr>
          <a:xfrm>
            <a:off x="0" y="957196"/>
            <a:ext cx="10691812" cy="769441"/>
          </a:xfrm>
          <a:prstGeom prst="rect">
            <a:avLst/>
          </a:prstGeom>
          <a:noFill/>
        </p:spPr>
        <p:txBody>
          <a:bodyPr wrap="square" rtlCol="0">
            <a:spAutoFit/>
          </a:bodyPr>
          <a:lstStyle/>
          <a:p>
            <a:pPr algn="ctr"/>
            <a:r>
              <a:rPr lang="en-GB" sz="4400">
                <a:solidFill>
                  <a:schemeClr val="bg1"/>
                </a:solidFill>
                <a:latin typeface="Lato Heavy" panose="020F0502020204030203" pitchFamily="34" charset="0"/>
                <a:ea typeface="Lato Heavy" panose="020F0502020204030203" pitchFamily="34" charset="0"/>
                <a:cs typeface="Lato Heavy" panose="020F0502020204030203" pitchFamily="34" charset="0"/>
              </a:rPr>
              <a:t>SELF ASSESSMENT</a:t>
            </a:r>
          </a:p>
        </p:txBody>
      </p:sp>
      <p:pic>
        <p:nvPicPr>
          <p:cNvPr id="60" name="Picture 59">
            <a:extLst>
              <a:ext uri="{FF2B5EF4-FFF2-40B4-BE49-F238E27FC236}">
                <a16:creationId xmlns:a16="http://schemas.microsoft.com/office/drawing/2014/main" xmlns="" id="{96DDDC28-71AD-E142-A846-EADAD599D9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7680" y="447569"/>
            <a:ext cx="1007838" cy="1002079"/>
          </a:xfrm>
          <a:prstGeom prst="rect">
            <a:avLst/>
          </a:prstGeom>
        </p:spPr>
      </p:pic>
      <p:sp>
        <p:nvSpPr>
          <p:cNvPr id="61" name="TextBox 60">
            <a:extLst>
              <a:ext uri="{FF2B5EF4-FFF2-40B4-BE49-F238E27FC236}">
                <a16:creationId xmlns:a16="http://schemas.microsoft.com/office/drawing/2014/main" xmlns="" id="{5C00C996-CEE3-074A-9F4B-1EFA0757FA09}"/>
              </a:ext>
            </a:extLst>
          </p:cNvPr>
          <p:cNvSpPr txBox="1"/>
          <p:nvPr/>
        </p:nvSpPr>
        <p:spPr>
          <a:xfrm>
            <a:off x="-3" y="69685"/>
            <a:ext cx="10691815" cy="1015663"/>
          </a:xfrm>
          <a:prstGeom prst="rect">
            <a:avLst/>
          </a:prstGeom>
          <a:noFill/>
        </p:spPr>
        <p:txBody>
          <a:bodyPr wrap="square" rtlCol="0">
            <a:spAutoFit/>
          </a:bodyPr>
          <a:lstStyle/>
          <a:p>
            <a:pPr algn="ctr"/>
            <a:r>
              <a:rPr lang="en-GB" sz="6000" dirty="0">
                <a:solidFill>
                  <a:srgbClr val="AA01FF"/>
                </a:solidFill>
                <a:latin typeface="Lato Black" panose="020F0502020204030203" pitchFamily="34" charset="0"/>
                <a:ea typeface="Lato Black" panose="020F0502020204030203" pitchFamily="34" charset="0"/>
                <a:cs typeface="Lato Black" panose="020F0502020204030203" pitchFamily="34" charset="0"/>
              </a:rPr>
              <a:t>EXAM STRESS</a:t>
            </a:r>
          </a:p>
        </p:txBody>
      </p:sp>
      <p:sp>
        <p:nvSpPr>
          <p:cNvPr id="63" name="TextBox 62">
            <a:extLst>
              <a:ext uri="{FF2B5EF4-FFF2-40B4-BE49-F238E27FC236}">
                <a16:creationId xmlns:a16="http://schemas.microsoft.com/office/drawing/2014/main" xmlns="" id="{D86F1D17-AC77-3143-ABFE-864B9695AF2B}"/>
              </a:ext>
            </a:extLst>
          </p:cNvPr>
          <p:cNvSpPr txBox="1"/>
          <p:nvPr/>
        </p:nvSpPr>
        <p:spPr>
          <a:xfrm>
            <a:off x="6169446" y="6841475"/>
            <a:ext cx="3966072" cy="400110"/>
          </a:xfrm>
          <a:prstGeom prst="rect">
            <a:avLst/>
          </a:prstGeom>
          <a:noFill/>
        </p:spPr>
        <p:txBody>
          <a:bodyPr wrap="square" rtlCol="0">
            <a:spAutoFit/>
          </a:bodyPr>
          <a:lstStyle/>
          <a:p>
            <a:pPr algn="r"/>
            <a:r>
              <a:rPr lang="en-GB" sz="2000">
                <a:latin typeface="Lato Heavy" panose="020F0502020204030203" pitchFamily="34" charset="0"/>
                <a:ea typeface="Lato Heavy" panose="020F0502020204030203" pitchFamily="34" charset="0"/>
                <a:cs typeface="Lato Heavy" panose="020F0502020204030203" pitchFamily="34" charset="0"/>
              </a:rPr>
              <a:t>EXTREMELY CONFIDENT</a:t>
            </a:r>
          </a:p>
        </p:txBody>
      </p:sp>
      <p:sp>
        <p:nvSpPr>
          <p:cNvPr id="64" name="TextBox 63">
            <a:extLst>
              <a:ext uri="{FF2B5EF4-FFF2-40B4-BE49-F238E27FC236}">
                <a16:creationId xmlns:a16="http://schemas.microsoft.com/office/drawing/2014/main" xmlns="" id="{51072FBD-994C-9742-9163-62E3BB911D21}"/>
              </a:ext>
            </a:extLst>
          </p:cNvPr>
          <p:cNvSpPr txBox="1"/>
          <p:nvPr/>
        </p:nvSpPr>
        <p:spPr>
          <a:xfrm>
            <a:off x="714940" y="6841475"/>
            <a:ext cx="3966072" cy="400110"/>
          </a:xfrm>
          <a:prstGeom prst="rect">
            <a:avLst/>
          </a:prstGeom>
          <a:noFill/>
        </p:spPr>
        <p:txBody>
          <a:bodyPr wrap="square" rtlCol="0">
            <a:spAutoFit/>
          </a:bodyPr>
          <a:lstStyle/>
          <a:p>
            <a:r>
              <a:rPr lang="en-GB" sz="2000">
                <a:latin typeface="Lato Heavy" panose="020F0502020204030203" pitchFamily="34" charset="0"/>
                <a:ea typeface="Lato Heavy" panose="020F0502020204030203" pitchFamily="34" charset="0"/>
                <a:cs typeface="Lato Heavy" panose="020F0502020204030203" pitchFamily="34" charset="0"/>
              </a:rPr>
              <a:t>NOT CONFIDENT</a:t>
            </a:r>
          </a:p>
        </p:txBody>
      </p:sp>
      <p:sp>
        <p:nvSpPr>
          <p:cNvPr id="65" name="Rectangle 64">
            <a:extLst>
              <a:ext uri="{FF2B5EF4-FFF2-40B4-BE49-F238E27FC236}">
                <a16:creationId xmlns:a16="http://schemas.microsoft.com/office/drawing/2014/main" xmlns="" id="{08966871-270D-654E-80CD-2F4324322F48}"/>
              </a:ext>
            </a:extLst>
          </p:cNvPr>
          <p:cNvSpPr/>
          <p:nvPr/>
        </p:nvSpPr>
        <p:spPr>
          <a:xfrm>
            <a:off x="1377538" y="6341422"/>
            <a:ext cx="8063345" cy="98040"/>
          </a:xfrm>
          <a:prstGeom prst="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6" name="Oval 65">
            <a:extLst>
              <a:ext uri="{FF2B5EF4-FFF2-40B4-BE49-F238E27FC236}">
                <a16:creationId xmlns:a16="http://schemas.microsoft.com/office/drawing/2014/main" xmlns="" id="{67482F79-AA46-B746-80F3-BEB7C8C3BC05}"/>
              </a:ext>
            </a:extLst>
          </p:cNvPr>
          <p:cNvSpPr/>
          <p:nvPr/>
        </p:nvSpPr>
        <p:spPr>
          <a:xfrm>
            <a:off x="9325420" y="5994139"/>
            <a:ext cx="771896" cy="771896"/>
          </a:xfrm>
          <a:prstGeom prst="ellipse">
            <a:avLst/>
          </a:prstGeom>
          <a:solidFill>
            <a:srgbClr val="AA01FF"/>
          </a:solidFill>
          <a:ln w="381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67" name="Oval 66">
            <a:extLst>
              <a:ext uri="{FF2B5EF4-FFF2-40B4-BE49-F238E27FC236}">
                <a16:creationId xmlns:a16="http://schemas.microsoft.com/office/drawing/2014/main" xmlns="" id="{DDDA8D84-EF31-864D-9059-0A9A5E790A6D}"/>
              </a:ext>
            </a:extLst>
          </p:cNvPr>
          <p:cNvSpPr/>
          <p:nvPr/>
        </p:nvSpPr>
        <p:spPr>
          <a:xfrm>
            <a:off x="753141" y="6002010"/>
            <a:ext cx="771896" cy="771896"/>
          </a:xfrm>
          <a:prstGeom prst="ellipse">
            <a:avLst/>
          </a:prstGeom>
          <a:solidFill>
            <a:srgbClr val="AA01FF"/>
          </a:solidFill>
          <a:ln w="381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68" name="TextBox 67">
            <a:extLst>
              <a:ext uri="{FF2B5EF4-FFF2-40B4-BE49-F238E27FC236}">
                <a16:creationId xmlns:a16="http://schemas.microsoft.com/office/drawing/2014/main" xmlns="" id="{58D7049D-6E33-A742-B6B9-71DF1E67E939}"/>
              </a:ext>
            </a:extLst>
          </p:cNvPr>
          <p:cNvSpPr txBox="1"/>
          <p:nvPr/>
        </p:nvSpPr>
        <p:spPr>
          <a:xfrm>
            <a:off x="9301733" y="6056922"/>
            <a:ext cx="848299" cy="646331"/>
          </a:xfrm>
          <a:prstGeom prst="rect">
            <a:avLst/>
          </a:prstGeom>
          <a:noFill/>
        </p:spPr>
        <p:txBody>
          <a:bodyPr wrap="square" rtlCol="0">
            <a:spAutoFit/>
          </a:bodyPr>
          <a:lstStyle/>
          <a:p>
            <a:pPr algn="ctr"/>
            <a:r>
              <a:rPr lang="en-GB" sz="3600" dirty="0">
                <a:latin typeface="Lato Heavy" panose="020F0502020204030203" pitchFamily="34" charset="0"/>
                <a:ea typeface="Lato Heavy" panose="020F0502020204030203" pitchFamily="34" charset="0"/>
                <a:cs typeface="Lato Heavy" panose="020F0502020204030203" pitchFamily="34" charset="0"/>
              </a:rPr>
              <a:t>10</a:t>
            </a:r>
          </a:p>
        </p:txBody>
      </p:sp>
      <p:sp>
        <p:nvSpPr>
          <p:cNvPr id="69" name="TextBox 68">
            <a:extLst>
              <a:ext uri="{FF2B5EF4-FFF2-40B4-BE49-F238E27FC236}">
                <a16:creationId xmlns:a16="http://schemas.microsoft.com/office/drawing/2014/main" xmlns="" id="{1980C1AD-0293-A64C-8C3A-BC5C2584F549}"/>
              </a:ext>
            </a:extLst>
          </p:cNvPr>
          <p:cNvSpPr txBox="1"/>
          <p:nvPr/>
        </p:nvSpPr>
        <p:spPr>
          <a:xfrm>
            <a:off x="729454" y="6071436"/>
            <a:ext cx="848299" cy="646331"/>
          </a:xfrm>
          <a:prstGeom prst="rect">
            <a:avLst/>
          </a:prstGeom>
          <a:noFill/>
        </p:spPr>
        <p:txBody>
          <a:bodyPr wrap="square" rtlCol="0">
            <a:spAutoFit/>
          </a:bodyPr>
          <a:lstStyle/>
          <a:p>
            <a:pPr algn="ctr"/>
            <a:r>
              <a:rPr lang="en-GB" sz="3600" dirty="0">
                <a:latin typeface="Lato Heavy" panose="020F0502020204030203" pitchFamily="34" charset="0"/>
                <a:ea typeface="Lato Heavy" panose="020F0502020204030203" pitchFamily="34" charset="0"/>
                <a:cs typeface="Lato Heavy" panose="020F0502020204030203" pitchFamily="34" charset="0"/>
              </a:rPr>
              <a:t>0</a:t>
            </a:r>
          </a:p>
        </p:txBody>
      </p:sp>
      <p:sp>
        <p:nvSpPr>
          <p:cNvPr id="70" name="Rectangle: Rounded Corners 46">
            <a:extLst>
              <a:ext uri="{FF2B5EF4-FFF2-40B4-BE49-F238E27FC236}">
                <a16:creationId xmlns:a16="http://schemas.microsoft.com/office/drawing/2014/main" xmlns="" id="{654260C6-075C-4D4D-AB74-C801F00BD180}"/>
              </a:ext>
            </a:extLst>
          </p:cNvPr>
          <p:cNvSpPr/>
          <p:nvPr/>
        </p:nvSpPr>
        <p:spPr>
          <a:xfrm>
            <a:off x="2023666" y="6194810"/>
            <a:ext cx="97162"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71" name="Rectangle: Rounded Corners 47">
            <a:extLst>
              <a:ext uri="{FF2B5EF4-FFF2-40B4-BE49-F238E27FC236}">
                <a16:creationId xmlns:a16="http://schemas.microsoft.com/office/drawing/2014/main" xmlns="" id="{7E7ADEDD-1359-8049-B5BE-3FDD76D37297}"/>
              </a:ext>
            </a:extLst>
          </p:cNvPr>
          <p:cNvSpPr/>
          <p:nvPr/>
        </p:nvSpPr>
        <p:spPr>
          <a:xfrm>
            <a:off x="8672945" y="619481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72" name="Rectangle: Rounded Corners 48">
            <a:extLst>
              <a:ext uri="{FF2B5EF4-FFF2-40B4-BE49-F238E27FC236}">
                <a16:creationId xmlns:a16="http://schemas.microsoft.com/office/drawing/2014/main" xmlns="" id="{B64E6F2C-54C3-F64C-B350-F1A0946C00E0}"/>
              </a:ext>
            </a:extLst>
          </p:cNvPr>
          <p:cNvSpPr/>
          <p:nvPr/>
        </p:nvSpPr>
        <p:spPr>
          <a:xfrm>
            <a:off x="2846324" y="619481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73" name="Rectangle: Rounded Corners 49">
            <a:extLst>
              <a:ext uri="{FF2B5EF4-FFF2-40B4-BE49-F238E27FC236}">
                <a16:creationId xmlns:a16="http://schemas.microsoft.com/office/drawing/2014/main" xmlns="" id="{65FA0816-4235-3C4D-8FB9-59A13B468EE2}"/>
              </a:ext>
            </a:extLst>
          </p:cNvPr>
          <p:cNvSpPr/>
          <p:nvPr/>
        </p:nvSpPr>
        <p:spPr>
          <a:xfrm>
            <a:off x="7840568" y="619481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74" name="Rectangle: Rounded Corners 50">
            <a:extLst>
              <a:ext uri="{FF2B5EF4-FFF2-40B4-BE49-F238E27FC236}">
                <a16:creationId xmlns:a16="http://schemas.microsoft.com/office/drawing/2014/main" xmlns="" id="{2B25B25B-6332-064A-A435-500D030D44B8}"/>
              </a:ext>
            </a:extLst>
          </p:cNvPr>
          <p:cNvSpPr/>
          <p:nvPr/>
        </p:nvSpPr>
        <p:spPr>
          <a:xfrm>
            <a:off x="7008194" y="619481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75" name="Rectangle: Rounded Corners 51">
            <a:extLst>
              <a:ext uri="{FF2B5EF4-FFF2-40B4-BE49-F238E27FC236}">
                <a16:creationId xmlns:a16="http://schemas.microsoft.com/office/drawing/2014/main" xmlns="" id="{F6CE926A-8E21-DA45-A4F0-9DAEDE353FCE}"/>
              </a:ext>
            </a:extLst>
          </p:cNvPr>
          <p:cNvSpPr/>
          <p:nvPr/>
        </p:nvSpPr>
        <p:spPr>
          <a:xfrm>
            <a:off x="3678698" y="619481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76" name="Rectangle: Rounded Corners 52">
            <a:extLst>
              <a:ext uri="{FF2B5EF4-FFF2-40B4-BE49-F238E27FC236}">
                <a16:creationId xmlns:a16="http://schemas.microsoft.com/office/drawing/2014/main" xmlns="" id="{67D45B4C-2B6E-AE48-90E3-2E6D856E509F}"/>
              </a:ext>
            </a:extLst>
          </p:cNvPr>
          <p:cNvSpPr/>
          <p:nvPr/>
        </p:nvSpPr>
        <p:spPr>
          <a:xfrm>
            <a:off x="4511072" y="619481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77" name="Rectangle: Rounded Corners 53">
            <a:extLst>
              <a:ext uri="{FF2B5EF4-FFF2-40B4-BE49-F238E27FC236}">
                <a16:creationId xmlns:a16="http://schemas.microsoft.com/office/drawing/2014/main" xmlns="" id="{0BD29F75-3AC5-B04A-97F6-4541863A8107}"/>
              </a:ext>
            </a:extLst>
          </p:cNvPr>
          <p:cNvSpPr/>
          <p:nvPr/>
        </p:nvSpPr>
        <p:spPr>
          <a:xfrm>
            <a:off x="6175820" y="619481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78" name="Rectangle: Rounded Corners 54">
            <a:extLst>
              <a:ext uri="{FF2B5EF4-FFF2-40B4-BE49-F238E27FC236}">
                <a16:creationId xmlns:a16="http://schemas.microsoft.com/office/drawing/2014/main" xmlns="" id="{5106C4D6-FD17-2343-B051-B6B362F908C1}"/>
              </a:ext>
            </a:extLst>
          </p:cNvPr>
          <p:cNvSpPr/>
          <p:nvPr/>
        </p:nvSpPr>
        <p:spPr>
          <a:xfrm>
            <a:off x="5343446" y="6194810"/>
            <a:ext cx="106878" cy="403761"/>
          </a:xfrm>
          <a:prstGeom prst="round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2291817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hlinkClick r:id="rId3"/>
          </p:cNvPr>
          <p:cNvPicPr>
            <a:picLocks noChangeAspect="1"/>
          </p:cNvPicPr>
          <p:nvPr/>
        </p:nvPicPr>
        <p:blipFill>
          <a:blip r:embed="rId4"/>
          <a:stretch>
            <a:fillRect/>
          </a:stretch>
        </p:blipFill>
        <p:spPr>
          <a:xfrm>
            <a:off x="2207419" y="2586091"/>
            <a:ext cx="6276975" cy="3771900"/>
          </a:xfrm>
          <a:prstGeom prst="rect">
            <a:avLst/>
          </a:prstGeom>
        </p:spPr>
      </p:pic>
      <p:sp>
        <p:nvSpPr>
          <p:cNvPr id="21" name="Rectangle: Rounded Corners 20">
            <a:extLst>
              <a:ext uri="{FF2B5EF4-FFF2-40B4-BE49-F238E27FC236}">
                <a16:creationId xmlns:a16="http://schemas.microsoft.com/office/drawing/2014/main" xmlns="" id="{30E8F615-0C10-4754-8B2C-BB3969E84527}"/>
              </a:ext>
            </a:extLst>
          </p:cNvPr>
          <p:cNvSpPr/>
          <p:nvPr/>
        </p:nvSpPr>
        <p:spPr>
          <a:xfrm>
            <a:off x="2239374" y="6695740"/>
            <a:ext cx="6619813" cy="462598"/>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b="1" dirty="0"/>
          </a:p>
        </p:txBody>
      </p:sp>
      <p:pic>
        <p:nvPicPr>
          <p:cNvPr id="22" name="Picture 21">
            <a:extLst>
              <a:ext uri="{FF2B5EF4-FFF2-40B4-BE49-F238E27FC236}">
                <a16:creationId xmlns:a16="http://schemas.microsoft.com/office/drawing/2014/main" xmlns="" id="{B164F165-51AE-4138-BA9F-7CB5F9CD49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45369" y="6577126"/>
            <a:ext cx="709219" cy="699826"/>
          </a:xfrm>
          <a:prstGeom prst="rect">
            <a:avLst/>
          </a:prstGeom>
        </p:spPr>
      </p:pic>
      <p:sp>
        <p:nvSpPr>
          <p:cNvPr id="25" name="TextBox 24">
            <a:extLst>
              <a:ext uri="{FF2B5EF4-FFF2-40B4-BE49-F238E27FC236}">
                <a16:creationId xmlns:a16="http://schemas.microsoft.com/office/drawing/2014/main" xmlns="" id="{8B8FF8CE-E114-4A8C-AB2B-0013792260CA}"/>
              </a:ext>
            </a:extLst>
          </p:cNvPr>
          <p:cNvSpPr txBox="1"/>
          <p:nvPr/>
        </p:nvSpPr>
        <p:spPr>
          <a:xfrm>
            <a:off x="2475290" y="1929465"/>
            <a:ext cx="5741233" cy="584775"/>
          </a:xfrm>
          <a:prstGeom prst="rect">
            <a:avLst/>
          </a:prstGeom>
          <a:noFill/>
        </p:spPr>
        <p:txBody>
          <a:bodyPr wrap="square" rtlCol="0">
            <a:spAutoFit/>
          </a:bodyPr>
          <a:lstStyle/>
          <a:p>
            <a:pPr algn="ctr"/>
            <a:r>
              <a:rPr lang="en-GB" sz="3200" dirty="0">
                <a:latin typeface="Lato Heavy" panose="020F0502020204030203" pitchFamily="34" charset="0"/>
                <a:ea typeface="Lato Heavy" panose="020F0502020204030203" pitchFamily="34" charset="0"/>
                <a:cs typeface="Lato Heavy" panose="020F0502020204030203" pitchFamily="34" charset="0"/>
              </a:rPr>
              <a:t>Tips and advice database</a:t>
            </a:r>
          </a:p>
        </p:txBody>
      </p:sp>
      <p:sp>
        <p:nvSpPr>
          <p:cNvPr id="30" name="TextBox 29">
            <a:extLst>
              <a:ext uri="{FF2B5EF4-FFF2-40B4-BE49-F238E27FC236}">
                <a16:creationId xmlns:a16="http://schemas.microsoft.com/office/drawing/2014/main" xmlns="" id="{263D14A3-C42F-4935-B880-C30365DBFA51}"/>
              </a:ext>
            </a:extLst>
          </p:cNvPr>
          <p:cNvSpPr txBox="1"/>
          <p:nvPr/>
        </p:nvSpPr>
        <p:spPr>
          <a:xfrm>
            <a:off x="2518347" y="6752281"/>
            <a:ext cx="7169059" cy="369332"/>
          </a:xfrm>
          <a:prstGeom prst="rect">
            <a:avLst/>
          </a:prstGeom>
          <a:noFill/>
        </p:spPr>
        <p:txBody>
          <a:bodyPr wrap="square" rtlCol="0">
            <a:spAutoFit/>
          </a:bodyPr>
          <a:lstStyle/>
          <a:p>
            <a:r>
              <a:rPr lang="en-GB" dirty="0" smtClean="0">
                <a:latin typeface="Lato Medium" panose="020F0502020204030203" pitchFamily="34" charset="0"/>
                <a:ea typeface="Lato Medium" panose="020F0502020204030203" pitchFamily="34" charset="0"/>
                <a:cs typeface="Lato Medium" panose="020F0502020204030203" pitchFamily="34" charset="0"/>
                <a:hlinkClick r:id="rId3"/>
              </a:rPr>
              <a:t>How to ace an exam </a:t>
            </a:r>
            <a:endParaRPr lang="en-GB" dirty="0"/>
          </a:p>
        </p:txBody>
      </p:sp>
      <p:sp>
        <p:nvSpPr>
          <p:cNvPr id="13" name="Rectangle 12">
            <a:extLst>
              <a:ext uri="{FF2B5EF4-FFF2-40B4-BE49-F238E27FC236}">
                <a16:creationId xmlns:a16="http://schemas.microsoft.com/office/drawing/2014/main" xmlns="" id="{2F78912D-D81E-BF44-8EE1-CE037E953744}"/>
              </a:ext>
            </a:extLst>
          </p:cNvPr>
          <p:cNvSpPr/>
          <p:nvPr/>
        </p:nvSpPr>
        <p:spPr>
          <a:xfrm>
            <a:off x="-1" y="-1"/>
            <a:ext cx="10691813" cy="186455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b="1"/>
          </a:p>
        </p:txBody>
      </p:sp>
      <p:sp>
        <p:nvSpPr>
          <p:cNvPr id="14" name="TextBox 13">
            <a:extLst>
              <a:ext uri="{FF2B5EF4-FFF2-40B4-BE49-F238E27FC236}">
                <a16:creationId xmlns:a16="http://schemas.microsoft.com/office/drawing/2014/main" xmlns="" id="{41DFC735-55E5-7248-ADC4-0F9243D788B2}"/>
              </a:ext>
            </a:extLst>
          </p:cNvPr>
          <p:cNvSpPr txBox="1"/>
          <p:nvPr/>
        </p:nvSpPr>
        <p:spPr>
          <a:xfrm>
            <a:off x="2135227" y="85182"/>
            <a:ext cx="6421359" cy="1015663"/>
          </a:xfrm>
          <a:prstGeom prst="rect">
            <a:avLst/>
          </a:prstGeom>
          <a:noFill/>
        </p:spPr>
        <p:txBody>
          <a:bodyPr wrap="square" rtlCol="0">
            <a:spAutoFit/>
          </a:bodyPr>
          <a:lstStyle/>
          <a:p>
            <a:pPr algn="ctr"/>
            <a:r>
              <a:rPr lang="en-GB" sz="6000" dirty="0">
                <a:solidFill>
                  <a:srgbClr val="AA01FF"/>
                </a:solidFill>
                <a:latin typeface="Lato Black" panose="020F0502020204030203" pitchFamily="34" charset="0"/>
                <a:ea typeface="Lato Black" panose="020F0502020204030203" pitchFamily="34" charset="0"/>
                <a:cs typeface="Lato Black" panose="020F0502020204030203" pitchFamily="34" charset="0"/>
              </a:rPr>
              <a:t>EXAM STRESS</a:t>
            </a:r>
          </a:p>
        </p:txBody>
      </p:sp>
      <p:sp>
        <p:nvSpPr>
          <p:cNvPr id="17" name="TextBox 16">
            <a:extLst>
              <a:ext uri="{FF2B5EF4-FFF2-40B4-BE49-F238E27FC236}">
                <a16:creationId xmlns:a16="http://schemas.microsoft.com/office/drawing/2014/main" xmlns="" id="{A52B7353-DF74-3344-98C3-21B73CA086CD}"/>
              </a:ext>
            </a:extLst>
          </p:cNvPr>
          <p:cNvSpPr txBox="1"/>
          <p:nvPr/>
        </p:nvSpPr>
        <p:spPr>
          <a:xfrm>
            <a:off x="0" y="1000738"/>
            <a:ext cx="10691812" cy="769441"/>
          </a:xfrm>
          <a:prstGeom prst="rect">
            <a:avLst/>
          </a:prstGeom>
          <a:noFill/>
        </p:spPr>
        <p:txBody>
          <a:bodyPr wrap="square" rtlCol="0">
            <a:spAutoFit/>
          </a:bodyPr>
          <a:lstStyle/>
          <a:p>
            <a:pPr algn="ctr"/>
            <a:r>
              <a:rPr lang="en-GB" sz="4400" dirty="0">
                <a:solidFill>
                  <a:schemeClr val="bg1"/>
                </a:solidFill>
                <a:latin typeface="Lato Heavy" panose="020F0502020204030203" pitchFamily="34" charset="0"/>
                <a:ea typeface="Lato Heavy" panose="020F0502020204030203" pitchFamily="34" charset="0"/>
                <a:cs typeface="Lato Heavy" panose="020F0502020204030203" pitchFamily="34" charset="0"/>
              </a:rPr>
              <a:t>EXAM BUDDY</a:t>
            </a:r>
          </a:p>
        </p:txBody>
      </p:sp>
      <p:pic>
        <p:nvPicPr>
          <p:cNvPr id="23" name="Picture 22">
            <a:extLst>
              <a:ext uri="{FF2B5EF4-FFF2-40B4-BE49-F238E27FC236}">
                <a16:creationId xmlns:a16="http://schemas.microsoft.com/office/drawing/2014/main" xmlns="" id="{E8266142-002F-9D42-B387-FFC40A817B5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20895" y="318901"/>
            <a:ext cx="1021405" cy="1015568"/>
          </a:xfrm>
          <a:prstGeom prst="rect">
            <a:avLst/>
          </a:prstGeom>
        </p:spPr>
      </p:pic>
    </p:spTree>
    <p:extLst>
      <p:ext uri="{BB962C8B-B14F-4D97-AF65-F5344CB8AC3E}">
        <p14:creationId xmlns:p14="http://schemas.microsoft.com/office/powerpoint/2010/main" val="1217987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xmlns="" id="{C2829596-D414-A54A-8242-2CC49610C778}"/>
              </a:ext>
            </a:extLst>
          </p:cNvPr>
          <p:cNvSpPr/>
          <p:nvPr/>
        </p:nvSpPr>
        <p:spPr>
          <a:xfrm>
            <a:off x="-1" y="-1"/>
            <a:ext cx="10691813" cy="186455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b="1"/>
          </a:p>
        </p:txBody>
      </p:sp>
      <p:pic>
        <p:nvPicPr>
          <p:cNvPr id="44" name="Picture 43">
            <a:extLst>
              <a:ext uri="{FF2B5EF4-FFF2-40B4-BE49-F238E27FC236}">
                <a16:creationId xmlns:a16="http://schemas.microsoft.com/office/drawing/2014/main" xmlns="" id="{027DBD43-CCBD-4172-A330-2E8E760DD7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7680" y="447569"/>
            <a:ext cx="1007838" cy="1002079"/>
          </a:xfrm>
          <a:prstGeom prst="rect">
            <a:avLst/>
          </a:prstGeom>
        </p:spPr>
      </p:pic>
      <p:cxnSp>
        <p:nvCxnSpPr>
          <p:cNvPr id="3" name="Straight Connector 2">
            <a:extLst>
              <a:ext uri="{FF2B5EF4-FFF2-40B4-BE49-F238E27FC236}">
                <a16:creationId xmlns:a16="http://schemas.microsoft.com/office/drawing/2014/main" xmlns="" id="{17A02A31-71D6-48E7-AD60-61DE05E86F1E}"/>
              </a:ext>
            </a:extLst>
          </p:cNvPr>
          <p:cNvCxnSpPr>
            <a:cxnSpLocks/>
          </p:cNvCxnSpPr>
          <p:nvPr/>
        </p:nvCxnSpPr>
        <p:spPr>
          <a:xfrm flipV="1">
            <a:off x="817575" y="3473521"/>
            <a:ext cx="9056660" cy="2996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xmlns="" id="{719EA994-4355-43AB-A017-7DBF0D5AAF19}"/>
              </a:ext>
            </a:extLst>
          </p:cNvPr>
          <p:cNvCxnSpPr>
            <a:cxnSpLocks/>
          </p:cNvCxnSpPr>
          <p:nvPr/>
        </p:nvCxnSpPr>
        <p:spPr>
          <a:xfrm>
            <a:off x="3816626" y="2892119"/>
            <a:ext cx="0" cy="42489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xmlns="" id="{1655DEBD-8709-4736-88ED-61F7B617E79E}"/>
              </a:ext>
            </a:extLst>
          </p:cNvPr>
          <p:cNvCxnSpPr>
            <a:cxnSpLocks/>
          </p:cNvCxnSpPr>
          <p:nvPr/>
        </p:nvCxnSpPr>
        <p:spPr>
          <a:xfrm flipH="1">
            <a:off x="6815677" y="2892119"/>
            <a:ext cx="1" cy="42489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xmlns="" id="{158A5CAA-3DA1-4EA9-ABE2-F5CDBE6282D8}"/>
              </a:ext>
            </a:extLst>
          </p:cNvPr>
          <p:cNvSpPr txBox="1"/>
          <p:nvPr/>
        </p:nvSpPr>
        <p:spPr>
          <a:xfrm>
            <a:off x="598056" y="2939761"/>
            <a:ext cx="3397676" cy="400110"/>
          </a:xfrm>
          <a:prstGeom prst="rect">
            <a:avLst/>
          </a:prstGeom>
          <a:noFill/>
        </p:spPr>
        <p:txBody>
          <a:bodyPr wrap="square" rtlCol="0">
            <a:spAutoFit/>
          </a:bodyPr>
          <a:lstStyle/>
          <a:p>
            <a:pPr algn="ctr"/>
            <a:r>
              <a:rPr lang="en-GB" sz="2000" dirty="0">
                <a:latin typeface="Lato Medium" panose="020F0502020204030203" pitchFamily="34" charset="0"/>
                <a:ea typeface="Lato Medium" panose="020F0502020204030203" pitchFamily="34" charset="0"/>
                <a:cs typeface="Lato Medium" panose="020F0502020204030203" pitchFamily="34" charset="0"/>
              </a:rPr>
              <a:t>Stress before the exam</a:t>
            </a:r>
          </a:p>
        </p:txBody>
      </p:sp>
      <p:sp>
        <p:nvSpPr>
          <p:cNvPr id="71" name="TextBox 70">
            <a:extLst>
              <a:ext uri="{FF2B5EF4-FFF2-40B4-BE49-F238E27FC236}">
                <a16:creationId xmlns:a16="http://schemas.microsoft.com/office/drawing/2014/main" xmlns="" id="{9B6350C5-D18D-474D-8E18-2F7FAD22A98D}"/>
              </a:ext>
            </a:extLst>
          </p:cNvPr>
          <p:cNvSpPr txBox="1"/>
          <p:nvPr/>
        </p:nvSpPr>
        <p:spPr>
          <a:xfrm>
            <a:off x="3647067" y="2935365"/>
            <a:ext cx="3397676" cy="400110"/>
          </a:xfrm>
          <a:prstGeom prst="rect">
            <a:avLst/>
          </a:prstGeom>
          <a:noFill/>
        </p:spPr>
        <p:txBody>
          <a:bodyPr wrap="square" rtlCol="0">
            <a:spAutoFit/>
          </a:bodyPr>
          <a:lstStyle/>
          <a:p>
            <a:pPr algn="ctr"/>
            <a:r>
              <a:rPr lang="en-GB" sz="2000" dirty="0">
                <a:latin typeface="Lato Medium" panose="020F0502020204030203" pitchFamily="34" charset="0"/>
                <a:ea typeface="Lato Medium" panose="020F0502020204030203" pitchFamily="34" charset="0"/>
                <a:cs typeface="Lato Medium" panose="020F0502020204030203" pitchFamily="34" charset="0"/>
              </a:rPr>
              <a:t>Stress during the exam</a:t>
            </a:r>
          </a:p>
        </p:txBody>
      </p:sp>
      <p:sp>
        <p:nvSpPr>
          <p:cNvPr id="72" name="TextBox 71">
            <a:extLst>
              <a:ext uri="{FF2B5EF4-FFF2-40B4-BE49-F238E27FC236}">
                <a16:creationId xmlns:a16="http://schemas.microsoft.com/office/drawing/2014/main" xmlns="" id="{9F817B28-7AC5-4B04-9651-47CA35E3F7D4}"/>
              </a:ext>
            </a:extLst>
          </p:cNvPr>
          <p:cNvSpPr txBox="1"/>
          <p:nvPr/>
        </p:nvSpPr>
        <p:spPr>
          <a:xfrm>
            <a:off x="6559508" y="2925247"/>
            <a:ext cx="3397676" cy="400110"/>
          </a:xfrm>
          <a:prstGeom prst="rect">
            <a:avLst/>
          </a:prstGeom>
          <a:noFill/>
        </p:spPr>
        <p:txBody>
          <a:bodyPr wrap="square" rtlCol="0">
            <a:spAutoFit/>
          </a:bodyPr>
          <a:lstStyle/>
          <a:p>
            <a:pPr algn="ctr"/>
            <a:r>
              <a:rPr lang="en-GB" sz="2000" dirty="0">
                <a:latin typeface="Lato Medium" panose="020F0502020204030203" pitchFamily="34" charset="0"/>
                <a:ea typeface="Lato Medium" panose="020F0502020204030203" pitchFamily="34" charset="0"/>
                <a:cs typeface="Lato Medium" panose="020F0502020204030203" pitchFamily="34" charset="0"/>
              </a:rPr>
              <a:t>Stress after the exam</a:t>
            </a:r>
          </a:p>
        </p:txBody>
      </p:sp>
      <p:sp>
        <p:nvSpPr>
          <p:cNvPr id="27" name="TextBox 26">
            <a:extLst>
              <a:ext uri="{FF2B5EF4-FFF2-40B4-BE49-F238E27FC236}">
                <a16:creationId xmlns:a16="http://schemas.microsoft.com/office/drawing/2014/main" xmlns="" id="{11987570-9698-1B42-B6D5-1A5264625E71}"/>
              </a:ext>
            </a:extLst>
          </p:cNvPr>
          <p:cNvSpPr txBox="1"/>
          <p:nvPr/>
        </p:nvSpPr>
        <p:spPr>
          <a:xfrm>
            <a:off x="2475290" y="2125334"/>
            <a:ext cx="5741233" cy="584775"/>
          </a:xfrm>
          <a:prstGeom prst="rect">
            <a:avLst/>
          </a:prstGeom>
          <a:noFill/>
        </p:spPr>
        <p:txBody>
          <a:bodyPr wrap="square" rtlCol="0">
            <a:spAutoFit/>
          </a:bodyPr>
          <a:lstStyle/>
          <a:p>
            <a:pPr algn="ctr"/>
            <a:r>
              <a:rPr lang="en-GB" sz="3200" dirty="0">
                <a:latin typeface="Lato Heavy" panose="020F0502020204030203" pitchFamily="34" charset="0"/>
                <a:ea typeface="Lato Heavy" panose="020F0502020204030203" pitchFamily="34" charset="0"/>
                <a:cs typeface="Lato Heavy" panose="020F0502020204030203" pitchFamily="34" charset="0"/>
              </a:rPr>
              <a:t>Tips and advice database</a:t>
            </a:r>
          </a:p>
        </p:txBody>
      </p:sp>
      <p:sp>
        <p:nvSpPr>
          <p:cNvPr id="28" name="TextBox 27">
            <a:extLst>
              <a:ext uri="{FF2B5EF4-FFF2-40B4-BE49-F238E27FC236}">
                <a16:creationId xmlns:a16="http://schemas.microsoft.com/office/drawing/2014/main" xmlns="" id="{75469614-20BC-6845-8E57-9ECA2CD05516}"/>
              </a:ext>
            </a:extLst>
          </p:cNvPr>
          <p:cNvSpPr txBox="1"/>
          <p:nvPr/>
        </p:nvSpPr>
        <p:spPr>
          <a:xfrm>
            <a:off x="2135227" y="85182"/>
            <a:ext cx="6421359" cy="1015663"/>
          </a:xfrm>
          <a:prstGeom prst="rect">
            <a:avLst/>
          </a:prstGeom>
          <a:noFill/>
        </p:spPr>
        <p:txBody>
          <a:bodyPr wrap="square" rtlCol="0">
            <a:spAutoFit/>
          </a:bodyPr>
          <a:lstStyle/>
          <a:p>
            <a:pPr algn="ctr"/>
            <a:r>
              <a:rPr lang="en-GB" sz="6000" dirty="0">
                <a:solidFill>
                  <a:srgbClr val="AA01FF"/>
                </a:solidFill>
                <a:latin typeface="Lato Black" panose="020F0502020204030203" pitchFamily="34" charset="0"/>
                <a:ea typeface="Lato Black" panose="020F0502020204030203" pitchFamily="34" charset="0"/>
                <a:cs typeface="Lato Black" panose="020F0502020204030203" pitchFamily="34" charset="0"/>
              </a:rPr>
              <a:t>EXAM STRESS</a:t>
            </a:r>
          </a:p>
        </p:txBody>
      </p:sp>
      <p:sp>
        <p:nvSpPr>
          <p:cNvPr id="29" name="TextBox 28">
            <a:extLst>
              <a:ext uri="{FF2B5EF4-FFF2-40B4-BE49-F238E27FC236}">
                <a16:creationId xmlns:a16="http://schemas.microsoft.com/office/drawing/2014/main" xmlns="" id="{047CDF34-2B4F-D942-A1F6-25927FE2EEA4}"/>
              </a:ext>
            </a:extLst>
          </p:cNvPr>
          <p:cNvSpPr txBox="1"/>
          <p:nvPr/>
        </p:nvSpPr>
        <p:spPr>
          <a:xfrm>
            <a:off x="0" y="1000738"/>
            <a:ext cx="10691812" cy="769441"/>
          </a:xfrm>
          <a:prstGeom prst="rect">
            <a:avLst/>
          </a:prstGeom>
          <a:noFill/>
        </p:spPr>
        <p:txBody>
          <a:bodyPr wrap="square" rtlCol="0">
            <a:spAutoFit/>
          </a:bodyPr>
          <a:lstStyle/>
          <a:p>
            <a:pPr algn="ctr"/>
            <a:r>
              <a:rPr lang="en-GB" sz="4400" dirty="0">
                <a:solidFill>
                  <a:schemeClr val="bg1"/>
                </a:solidFill>
                <a:latin typeface="Lato Heavy" panose="020F0502020204030203" pitchFamily="34" charset="0"/>
                <a:ea typeface="Lato Heavy" panose="020F0502020204030203" pitchFamily="34" charset="0"/>
                <a:cs typeface="Lato Heavy" panose="020F0502020204030203" pitchFamily="34" charset="0"/>
              </a:rPr>
              <a:t>EXAM BUDDY</a:t>
            </a:r>
          </a:p>
        </p:txBody>
      </p:sp>
    </p:spTree>
    <p:extLst>
      <p:ext uri="{BB962C8B-B14F-4D97-AF65-F5344CB8AC3E}">
        <p14:creationId xmlns:p14="http://schemas.microsoft.com/office/powerpoint/2010/main" val="2882757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TextBox 42">
            <a:extLst>
              <a:ext uri="{FF2B5EF4-FFF2-40B4-BE49-F238E27FC236}">
                <a16:creationId xmlns:a16="http://schemas.microsoft.com/office/drawing/2014/main" xmlns="" id="{288A33A1-A787-42CA-A09B-783105E4F92C}"/>
              </a:ext>
            </a:extLst>
          </p:cNvPr>
          <p:cNvSpPr txBox="1"/>
          <p:nvPr/>
        </p:nvSpPr>
        <p:spPr>
          <a:xfrm>
            <a:off x="1051447" y="3135730"/>
            <a:ext cx="8345861" cy="4233467"/>
          </a:xfrm>
          <a:prstGeom prst="rect">
            <a:avLst/>
          </a:prstGeom>
          <a:noFill/>
        </p:spPr>
        <p:txBody>
          <a:bodyPr wrap="square" rtlCol="0">
            <a:spAutoFit/>
          </a:bodyPr>
          <a:lstStyle/>
          <a:p>
            <a:pPr>
              <a:lnSpc>
                <a:spcPct val="130000"/>
              </a:lnSpc>
            </a:pPr>
            <a:r>
              <a:rPr lang="en-GB" sz="2300" dirty="0" smtClean="0">
                <a:latin typeface="Lato Medium" panose="020F0502020204030203" pitchFamily="34" charset="0"/>
                <a:ea typeface="Lato Medium" panose="020F0502020204030203" pitchFamily="34" charset="0"/>
                <a:cs typeface="Lato Medium" panose="020F0502020204030203" pitchFamily="34" charset="0"/>
              </a:rPr>
              <a:t>Can you add more </a:t>
            </a:r>
            <a:r>
              <a:rPr lang="en-GB" sz="2300" dirty="0">
                <a:latin typeface="Lato Medium" panose="020F0502020204030203" pitchFamily="34" charset="0"/>
                <a:ea typeface="Lato Medium" panose="020F0502020204030203" pitchFamily="34" charset="0"/>
                <a:cs typeface="Lato Medium" panose="020F0502020204030203" pitchFamily="34" charset="0"/>
              </a:rPr>
              <a:t>ideas to your database about exams, stress and </a:t>
            </a:r>
            <a:r>
              <a:rPr lang="en-GB" sz="2300" dirty="0" smtClean="0">
                <a:latin typeface="Lato Medium" panose="020F0502020204030203" pitchFamily="34" charset="0"/>
                <a:ea typeface="Lato Medium" panose="020F0502020204030203" pitchFamily="34" charset="0"/>
                <a:cs typeface="Lato Medium" panose="020F0502020204030203" pitchFamily="34" charset="0"/>
              </a:rPr>
              <a:t>revision?</a:t>
            </a:r>
            <a:endParaRPr lang="en-GB" sz="2300" dirty="0">
              <a:latin typeface="Lato Medium" panose="020F0502020204030203" pitchFamily="34" charset="0"/>
              <a:ea typeface="Lato Medium" panose="020F0502020204030203" pitchFamily="34" charset="0"/>
              <a:cs typeface="Lato Medium" panose="020F0502020204030203" pitchFamily="34" charset="0"/>
            </a:endParaRPr>
          </a:p>
          <a:p>
            <a:pPr>
              <a:lnSpc>
                <a:spcPct val="130000"/>
              </a:lnSpc>
            </a:pPr>
            <a:endParaRPr lang="en-GB" sz="2300" dirty="0">
              <a:latin typeface="Lato Medium" panose="020F0502020204030203" pitchFamily="34" charset="0"/>
              <a:ea typeface="Lato Medium" panose="020F0502020204030203" pitchFamily="34" charset="0"/>
              <a:cs typeface="Lato Medium" panose="020F0502020204030203" pitchFamily="34" charset="0"/>
            </a:endParaRPr>
          </a:p>
          <a:p>
            <a:pPr>
              <a:lnSpc>
                <a:spcPct val="130000"/>
              </a:lnSpc>
            </a:pPr>
            <a:r>
              <a:rPr lang="en-GB" sz="2300" dirty="0">
                <a:latin typeface="Lato Medium" panose="020F0502020204030203" pitchFamily="34" charset="0"/>
                <a:ea typeface="Lato Medium" panose="020F0502020204030203" pitchFamily="34" charset="0"/>
                <a:cs typeface="Lato Medium" panose="020F0502020204030203" pitchFamily="34" charset="0"/>
              </a:rPr>
              <a:t>Add more detail based on the following questions:</a:t>
            </a:r>
          </a:p>
          <a:p>
            <a:pPr marL="342900" indent="-342900">
              <a:lnSpc>
                <a:spcPct val="130000"/>
              </a:lnSpc>
              <a:buFont typeface="Arial" panose="020B0604020202020204" pitchFamily="34" charset="0"/>
              <a:buChar char="•"/>
            </a:pPr>
            <a:r>
              <a:rPr lang="en-GB" sz="2300" dirty="0">
                <a:latin typeface="Lato Medium" panose="020F0502020204030203" pitchFamily="34" charset="0"/>
                <a:ea typeface="Lato Medium" panose="020F0502020204030203" pitchFamily="34" charset="0"/>
                <a:cs typeface="Lato Medium" panose="020F0502020204030203" pitchFamily="34" charset="0"/>
              </a:rPr>
              <a:t>When is the right time to put each idea into action?</a:t>
            </a:r>
          </a:p>
          <a:p>
            <a:pPr marL="342900" indent="-342900">
              <a:lnSpc>
                <a:spcPct val="130000"/>
              </a:lnSpc>
              <a:buFont typeface="Arial" panose="020B0604020202020204" pitchFamily="34" charset="0"/>
              <a:buChar char="•"/>
            </a:pPr>
            <a:r>
              <a:rPr lang="en-GB" sz="2300" dirty="0">
                <a:latin typeface="Lato Medium" panose="020F0502020204030203" pitchFamily="34" charset="0"/>
                <a:ea typeface="Lato Medium" panose="020F0502020204030203" pitchFamily="34" charset="0"/>
                <a:cs typeface="Lato Medium" panose="020F0502020204030203" pitchFamily="34" charset="0"/>
              </a:rPr>
              <a:t>Which ideas need to be put into practice well in advance?</a:t>
            </a:r>
          </a:p>
          <a:p>
            <a:pPr marL="342900" indent="-342900">
              <a:lnSpc>
                <a:spcPct val="130000"/>
              </a:lnSpc>
              <a:buFont typeface="Arial" panose="020B0604020202020204" pitchFamily="34" charset="0"/>
              <a:buChar char="•"/>
            </a:pPr>
            <a:r>
              <a:rPr lang="en-GB" sz="2300" dirty="0">
                <a:latin typeface="Lato Medium" panose="020F0502020204030203" pitchFamily="34" charset="0"/>
                <a:ea typeface="Lato Medium" panose="020F0502020204030203" pitchFamily="34" charset="0"/>
                <a:cs typeface="Lato Medium" panose="020F0502020204030203" pitchFamily="34" charset="0"/>
              </a:rPr>
              <a:t>Which tools (e.g. sticky notes, a diary, study buddy) can someone use to help plan and do their revision?</a:t>
            </a:r>
            <a:endParaRPr lang="en-GB" sz="2300" dirty="0">
              <a:latin typeface="Lato Heavy" panose="020F0502020204030203" pitchFamily="34" charset="0"/>
              <a:ea typeface="Lato Heavy" panose="020F0502020204030203" pitchFamily="34" charset="0"/>
              <a:cs typeface="Lato Heavy" panose="020F0502020204030203" pitchFamily="34" charset="0"/>
            </a:endParaRPr>
          </a:p>
          <a:p>
            <a:pPr>
              <a:lnSpc>
                <a:spcPct val="130000"/>
              </a:lnSpc>
            </a:pPr>
            <a:endParaRPr lang="en-GB" sz="2300" dirty="0">
              <a:latin typeface="Lato Heavy" panose="020F0502020204030203" pitchFamily="34" charset="0"/>
              <a:ea typeface="Lato Heavy" panose="020F0502020204030203" pitchFamily="34" charset="0"/>
              <a:cs typeface="Lato Heavy" panose="020F0502020204030203" pitchFamily="34" charset="0"/>
            </a:endParaRPr>
          </a:p>
        </p:txBody>
      </p:sp>
      <p:sp>
        <p:nvSpPr>
          <p:cNvPr id="15" name="TextBox 14">
            <a:extLst>
              <a:ext uri="{FF2B5EF4-FFF2-40B4-BE49-F238E27FC236}">
                <a16:creationId xmlns:a16="http://schemas.microsoft.com/office/drawing/2014/main" xmlns="" id="{AD36DF84-DD76-8C46-A203-003AA3A89FF3}"/>
              </a:ext>
            </a:extLst>
          </p:cNvPr>
          <p:cNvSpPr txBox="1"/>
          <p:nvPr/>
        </p:nvSpPr>
        <p:spPr>
          <a:xfrm>
            <a:off x="2475290" y="2125334"/>
            <a:ext cx="5741233" cy="584775"/>
          </a:xfrm>
          <a:prstGeom prst="rect">
            <a:avLst/>
          </a:prstGeom>
          <a:noFill/>
        </p:spPr>
        <p:txBody>
          <a:bodyPr wrap="square" rtlCol="0">
            <a:spAutoFit/>
          </a:bodyPr>
          <a:lstStyle/>
          <a:p>
            <a:pPr algn="ctr"/>
            <a:r>
              <a:rPr lang="en-GB" sz="3200" dirty="0">
                <a:latin typeface="Lato Heavy" panose="020F0502020204030203" pitchFamily="34" charset="0"/>
                <a:ea typeface="Lato Heavy" panose="020F0502020204030203" pitchFamily="34" charset="0"/>
                <a:cs typeface="Lato Heavy" panose="020F0502020204030203" pitchFamily="34" charset="0"/>
              </a:rPr>
              <a:t>Tips and advice database</a:t>
            </a:r>
          </a:p>
        </p:txBody>
      </p:sp>
      <p:sp>
        <p:nvSpPr>
          <p:cNvPr id="17" name="Rectangle 16">
            <a:extLst>
              <a:ext uri="{FF2B5EF4-FFF2-40B4-BE49-F238E27FC236}">
                <a16:creationId xmlns:a16="http://schemas.microsoft.com/office/drawing/2014/main" xmlns="" id="{DA3D0796-EB69-9B4F-A6DF-224198F6816B}"/>
              </a:ext>
            </a:extLst>
          </p:cNvPr>
          <p:cNvSpPr/>
          <p:nvPr/>
        </p:nvSpPr>
        <p:spPr>
          <a:xfrm>
            <a:off x="-1" y="-1"/>
            <a:ext cx="10691813" cy="186455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b="1"/>
          </a:p>
        </p:txBody>
      </p:sp>
      <p:sp>
        <p:nvSpPr>
          <p:cNvPr id="18" name="TextBox 17">
            <a:extLst>
              <a:ext uri="{FF2B5EF4-FFF2-40B4-BE49-F238E27FC236}">
                <a16:creationId xmlns:a16="http://schemas.microsoft.com/office/drawing/2014/main" xmlns="" id="{D63A07C7-CF50-2842-8A82-752E9F023A41}"/>
              </a:ext>
            </a:extLst>
          </p:cNvPr>
          <p:cNvSpPr txBox="1"/>
          <p:nvPr/>
        </p:nvSpPr>
        <p:spPr>
          <a:xfrm>
            <a:off x="2135227" y="85182"/>
            <a:ext cx="6421359" cy="1015663"/>
          </a:xfrm>
          <a:prstGeom prst="rect">
            <a:avLst/>
          </a:prstGeom>
          <a:noFill/>
        </p:spPr>
        <p:txBody>
          <a:bodyPr wrap="square" rtlCol="0">
            <a:spAutoFit/>
          </a:bodyPr>
          <a:lstStyle/>
          <a:p>
            <a:pPr algn="ctr"/>
            <a:r>
              <a:rPr lang="en-GB" sz="6000" dirty="0">
                <a:solidFill>
                  <a:srgbClr val="AA01FF"/>
                </a:solidFill>
                <a:latin typeface="Lato Black" panose="020F0502020204030203" pitchFamily="34" charset="0"/>
                <a:ea typeface="Lato Black" panose="020F0502020204030203" pitchFamily="34" charset="0"/>
                <a:cs typeface="Lato Black" panose="020F0502020204030203" pitchFamily="34" charset="0"/>
              </a:rPr>
              <a:t>EXAM STRESS</a:t>
            </a:r>
          </a:p>
        </p:txBody>
      </p:sp>
      <p:sp>
        <p:nvSpPr>
          <p:cNvPr id="20" name="TextBox 19">
            <a:extLst>
              <a:ext uri="{FF2B5EF4-FFF2-40B4-BE49-F238E27FC236}">
                <a16:creationId xmlns:a16="http://schemas.microsoft.com/office/drawing/2014/main" xmlns="" id="{A555C4AC-2B2D-8940-BADF-8D306A322EAE}"/>
              </a:ext>
            </a:extLst>
          </p:cNvPr>
          <p:cNvSpPr txBox="1"/>
          <p:nvPr/>
        </p:nvSpPr>
        <p:spPr>
          <a:xfrm>
            <a:off x="0" y="1000738"/>
            <a:ext cx="10691812" cy="769441"/>
          </a:xfrm>
          <a:prstGeom prst="rect">
            <a:avLst/>
          </a:prstGeom>
          <a:noFill/>
        </p:spPr>
        <p:txBody>
          <a:bodyPr wrap="square" rtlCol="0">
            <a:spAutoFit/>
          </a:bodyPr>
          <a:lstStyle/>
          <a:p>
            <a:pPr algn="ctr"/>
            <a:r>
              <a:rPr lang="en-GB" sz="4400" dirty="0">
                <a:solidFill>
                  <a:schemeClr val="bg1"/>
                </a:solidFill>
                <a:latin typeface="Lato Heavy" panose="020F0502020204030203" pitchFamily="34" charset="0"/>
                <a:ea typeface="Lato Heavy" panose="020F0502020204030203" pitchFamily="34" charset="0"/>
                <a:cs typeface="Lato Heavy" panose="020F0502020204030203" pitchFamily="34" charset="0"/>
              </a:rPr>
              <a:t>EXAM BUDDY</a:t>
            </a:r>
          </a:p>
        </p:txBody>
      </p:sp>
      <p:pic>
        <p:nvPicPr>
          <p:cNvPr id="21" name="Picture 20">
            <a:extLst>
              <a:ext uri="{FF2B5EF4-FFF2-40B4-BE49-F238E27FC236}">
                <a16:creationId xmlns:a16="http://schemas.microsoft.com/office/drawing/2014/main" xmlns="" id="{80F64B4C-4EC6-1B44-96BE-D1EABB51FA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7680" y="447569"/>
            <a:ext cx="1007838" cy="1002079"/>
          </a:xfrm>
          <a:prstGeom prst="rect">
            <a:avLst/>
          </a:prstGeom>
        </p:spPr>
      </p:pic>
    </p:spTree>
    <p:extLst>
      <p:ext uri="{BB962C8B-B14F-4D97-AF65-F5344CB8AC3E}">
        <p14:creationId xmlns:p14="http://schemas.microsoft.com/office/powerpoint/2010/main" val="3371785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 name="Rounded Rectangle 67">
            <a:extLst>
              <a:ext uri="{FF2B5EF4-FFF2-40B4-BE49-F238E27FC236}">
                <a16:creationId xmlns:a16="http://schemas.microsoft.com/office/drawing/2014/main" xmlns="" id="{32865C34-7DE4-5D42-95F3-C2E4ECBA84CB}"/>
              </a:ext>
            </a:extLst>
          </p:cNvPr>
          <p:cNvSpPr/>
          <p:nvPr/>
        </p:nvSpPr>
        <p:spPr>
          <a:xfrm>
            <a:off x="326619" y="6227556"/>
            <a:ext cx="4661524" cy="107225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ed Rectangle 66">
            <a:extLst>
              <a:ext uri="{FF2B5EF4-FFF2-40B4-BE49-F238E27FC236}">
                <a16:creationId xmlns:a16="http://schemas.microsoft.com/office/drawing/2014/main" xmlns="" id="{359964E2-FAAF-DD4B-A430-4C456F8D2E95}"/>
              </a:ext>
            </a:extLst>
          </p:cNvPr>
          <p:cNvSpPr/>
          <p:nvPr/>
        </p:nvSpPr>
        <p:spPr>
          <a:xfrm>
            <a:off x="5800295" y="4980991"/>
            <a:ext cx="3943729" cy="107225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65">
            <a:extLst>
              <a:ext uri="{FF2B5EF4-FFF2-40B4-BE49-F238E27FC236}">
                <a16:creationId xmlns:a16="http://schemas.microsoft.com/office/drawing/2014/main" xmlns="" id="{6EA5541B-8704-384F-B599-DEFDB73C2F5E}"/>
              </a:ext>
            </a:extLst>
          </p:cNvPr>
          <p:cNvSpPr/>
          <p:nvPr/>
        </p:nvSpPr>
        <p:spPr>
          <a:xfrm>
            <a:off x="5713211" y="2014061"/>
            <a:ext cx="3943729" cy="107225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ed Rectangle 64">
            <a:extLst>
              <a:ext uri="{FF2B5EF4-FFF2-40B4-BE49-F238E27FC236}">
                <a16:creationId xmlns:a16="http://schemas.microsoft.com/office/drawing/2014/main" xmlns="" id="{778D54AB-73BA-E84D-A9C2-F557CE6E75D0}"/>
              </a:ext>
            </a:extLst>
          </p:cNvPr>
          <p:cNvSpPr/>
          <p:nvPr/>
        </p:nvSpPr>
        <p:spPr>
          <a:xfrm>
            <a:off x="817408" y="3341324"/>
            <a:ext cx="3943729" cy="107225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a:extLst>
              <a:ext uri="{FF2B5EF4-FFF2-40B4-BE49-F238E27FC236}">
                <a16:creationId xmlns:a16="http://schemas.microsoft.com/office/drawing/2014/main" xmlns="" id="{9BCEA344-EDFA-6C40-9231-090F27CEEB37}"/>
              </a:ext>
            </a:extLst>
          </p:cNvPr>
          <p:cNvSpPr/>
          <p:nvPr/>
        </p:nvSpPr>
        <p:spPr>
          <a:xfrm>
            <a:off x="5578631" y="6203386"/>
            <a:ext cx="4703140" cy="1152667"/>
          </a:xfrm>
          <a:prstGeom prst="round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a:extLst>
              <a:ext uri="{FF2B5EF4-FFF2-40B4-BE49-F238E27FC236}">
                <a16:creationId xmlns:a16="http://schemas.microsoft.com/office/drawing/2014/main" xmlns="" id="{62AB8AA8-2D4A-9E45-886C-8632F940C53F}"/>
              </a:ext>
            </a:extLst>
          </p:cNvPr>
          <p:cNvSpPr/>
          <p:nvPr/>
        </p:nvSpPr>
        <p:spPr>
          <a:xfrm>
            <a:off x="407247" y="4769926"/>
            <a:ext cx="4353891" cy="1072250"/>
          </a:xfrm>
          <a:prstGeom prst="round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61">
            <a:extLst>
              <a:ext uri="{FF2B5EF4-FFF2-40B4-BE49-F238E27FC236}">
                <a16:creationId xmlns:a16="http://schemas.microsoft.com/office/drawing/2014/main" xmlns="" id="{77093898-5544-A340-9B11-CBE1AA25DE62}"/>
              </a:ext>
            </a:extLst>
          </p:cNvPr>
          <p:cNvSpPr/>
          <p:nvPr/>
        </p:nvSpPr>
        <p:spPr>
          <a:xfrm>
            <a:off x="5611613" y="3228655"/>
            <a:ext cx="4824159" cy="1622862"/>
          </a:xfrm>
          <a:prstGeom prst="round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a:extLst>
              <a:ext uri="{FF2B5EF4-FFF2-40B4-BE49-F238E27FC236}">
                <a16:creationId xmlns:a16="http://schemas.microsoft.com/office/drawing/2014/main" xmlns="" id="{F7C5F52D-8755-064D-8183-FC6488C27D83}"/>
              </a:ext>
            </a:extLst>
          </p:cNvPr>
          <p:cNvSpPr/>
          <p:nvPr/>
        </p:nvSpPr>
        <p:spPr>
          <a:xfrm>
            <a:off x="687662" y="2015089"/>
            <a:ext cx="3681138" cy="1072250"/>
          </a:xfrm>
          <a:prstGeom prst="round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xmlns="" id="{B90B1902-C53C-499B-A58B-E90DDBD41329}"/>
              </a:ext>
            </a:extLst>
          </p:cNvPr>
          <p:cNvSpPr txBox="1"/>
          <p:nvPr/>
        </p:nvSpPr>
        <p:spPr>
          <a:xfrm>
            <a:off x="817408" y="2080872"/>
            <a:ext cx="3709490" cy="1107996"/>
          </a:xfrm>
          <a:prstGeom prst="rect">
            <a:avLst/>
          </a:prstGeom>
          <a:noFill/>
        </p:spPr>
        <p:txBody>
          <a:bodyPr wrap="square" rtlCol="0">
            <a:spAutoFit/>
          </a:bodyPr>
          <a:lstStyle/>
          <a:p>
            <a:r>
              <a:rPr lang="en-GB" sz="1600" dirty="0">
                <a:latin typeface="Lato Medium" panose="020F0502020204030203" pitchFamily="34" charset="0"/>
                <a:ea typeface="Lato Medium" panose="020F0502020204030203" pitchFamily="34" charset="0"/>
                <a:cs typeface="Lato Medium" panose="020F0502020204030203" pitchFamily="34" charset="0"/>
              </a:rPr>
              <a:t>My best mate always seems to have done loads more work than me. It’s making me stressed out. – Sam </a:t>
            </a:r>
          </a:p>
          <a:p>
            <a:endParaRPr lang="en-GB" dirty="0"/>
          </a:p>
        </p:txBody>
      </p:sp>
      <p:sp>
        <p:nvSpPr>
          <p:cNvPr id="40" name="TextBox 39">
            <a:extLst>
              <a:ext uri="{FF2B5EF4-FFF2-40B4-BE49-F238E27FC236}">
                <a16:creationId xmlns:a16="http://schemas.microsoft.com/office/drawing/2014/main" xmlns="" id="{7B142D76-4D03-4B03-9FA5-0AC011CBEA7C}"/>
              </a:ext>
            </a:extLst>
          </p:cNvPr>
          <p:cNvSpPr txBox="1"/>
          <p:nvPr/>
        </p:nvSpPr>
        <p:spPr>
          <a:xfrm>
            <a:off x="5755708" y="2138038"/>
            <a:ext cx="3709490" cy="1107996"/>
          </a:xfrm>
          <a:prstGeom prst="rect">
            <a:avLst/>
          </a:prstGeom>
          <a:noFill/>
        </p:spPr>
        <p:txBody>
          <a:bodyPr wrap="square" rtlCol="0">
            <a:spAutoFit/>
          </a:bodyPr>
          <a:lstStyle/>
          <a:p>
            <a:pPr algn="r"/>
            <a:r>
              <a:rPr lang="en-GB" sz="1600" dirty="0">
                <a:latin typeface="Lato Medium" panose="020F0502020204030203" pitchFamily="34" charset="0"/>
                <a:ea typeface="Lato Medium" panose="020F0502020204030203" pitchFamily="34" charset="0"/>
                <a:cs typeface="Lato Medium" panose="020F0502020204030203" pitchFamily="34" charset="0"/>
              </a:rPr>
              <a:t>I’m sure I’m going to fail, no matter how much work I do. What is the best way to revise? – Jack </a:t>
            </a:r>
            <a:br>
              <a:rPr lang="en-GB" sz="1600" dirty="0">
                <a:latin typeface="Lato Medium" panose="020F0502020204030203" pitchFamily="34" charset="0"/>
                <a:ea typeface="Lato Medium" panose="020F0502020204030203" pitchFamily="34" charset="0"/>
                <a:cs typeface="Lato Medium" panose="020F0502020204030203" pitchFamily="34" charset="0"/>
              </a:rPr>
            </a:br>
            <a:endParaRPr lang="en-GB" dirty="0"/>
          </a:p>
        </p:txBody>
      </p:sp>
      <p:sp>
        <p:nvSpPr>
          <p:cNvPr id="41" name="TextBox 40">
            <a:extLst>
              <a:ext uri="{FF2B5EF4-FFF2-40B4-BE49-F238E27FC236}">
                <a16:creationId xmlns:a16="http://schemas.microsoft.com/office/drawing/2014/main" xmlns="" id="{AC63CC04-A2A0-45A3-9ADA-D9155A9F3AB8}"/>
              </a:ext>
            </a:extLst>
          </p:cNvPr>
          <p:cNvSpPr txBox="1"/>
          <p:nvPr/>
        </p:nvSpPr>
        <p:spPr>
          <a:xfrm>
            <a:off x="817408" y="3475599"/>
            <a:ext cx="3709490" cy="1107996"/>
          </a:xfrm>
          <a:prstGeom prst="rect">
            <a:avLst/>
          </a:prstGeom>
          <a:noFill/>
        </p:spPr>
        <p:txBody>
          <a:bodyPr wrap="square" rtlCol="0">
            <a:spAutoFit/>
          </a:bodyPr>
          <a:lstStyle/>
          <a:p>
            <a:pPr algn="r"/>
            <a:r>
              <a:rPr lang="en-GB" sz="1600" dirty="0">
                <a:latin typeface="Lato Medium" panose="020F0502020204030203" pitchFamily="34" charset="0"/>
                <a:ea typeface="Lato Medium" panose="020F0502020204030203" pitchFamily="34" charset="0"/>
                <a:cs typeface="Lato Medium" panose="020F0502020204030203" pitchFamily="34" charset="0"/>
              </a:rPr>
              <a:t>During exams I get freaked out by the first question if I can’t answer it and then I get stuck. – Niamh </a:t>
            </a:r>
            <a:br>
              <a:rPr lang="en-GB" sz="1600" dirty="0">
                <a:latin typeface="Lato Medium" panose="020F0502020204030203" pitchFamily="34" charset="0"/>
                <a:ea typeface="Lato Medium" panose="020F0502020204030203" pitchFamily="34" charset="0"/>
                <a:cs typeface="Lato Medium" panose="020F0502020204030203" pitchFamily="34" charset="0"/>
              </a:rPr>
            </a:br>
            <a:endParaRPr lang="en-GB" dirty="0"/>
          </a:p>
        </p:txBody>
      </p:sp>
      <p:sp>
        <p:nvSpPr>
          <p:cNvPr id="42" name="TextBox 41">
            <a:extLst>
              <a:ext uri="{FF2B5EF4-FFF2-40B4-BE49-F238E27FC236}">
                <a16:creationId xmlns:a16="http://schemas.microsoft.com/office/drawing/2014/main" xmlns="" id="{622E0163-58B7-491B-8CA1-50738706E965}"/>
              </a:ext>
            </a:extLst>
          </p:cNvPr>
          <p:cNvSpPr txBox="1"/>
          <p:nvPr/>
        </p:nvSpPr>
        <p:spPr>
          <a:xfrm>
            <a:off x="594099" y="4871455"/>
            <a:ext cx="3932799" cy="1107996"/>
          </a:xfrm>
          <a:prstGeom prst="rect">
            <a:avLst/>
          </a:prstGeom>
          <a:noFill/>
        </p:spPr>
        <p:txBody>
          <a:bodyPr wrap="square" rtlCol="0">
            <a:spAutoFit/>
          </a:bodyPr>
          <a:lstStyle/>
          <a:p>
            <a:r>
              <a:rPr lang="en-GB" sz="1600" dirty="0">
                <a:latin typeface="Lato Medium" panose="020F0502020204030203" pitchFamily="34" charset="0"/>
                <a:ea typeface="Lato Medium" panose="020F0502020204030203" pitchFamily="34" charset="0"/>
                <a:cs typeface="Lato Medium" panose="020F0502020204030203" pitchFamily="34" charset="0"/>
              </a:rPr>
              <a:t>My exams are over but I’m so worried that I can’t sleep. I need to find out what I got but it won’t be for weeks! – Alex </a:t>
            </a:r>
            <a:br>
              <a:rPr lang="en-GB" sz="1600" dirty="0">
                <a:latin typeface="Lato Medium" panose="020F0502020204030203" pitchFamily="34" charset="0"/>
                <a:ea typeface="Lato Medium" panose="020F0502020204030203" pitchFamily="34" charset="0"/>
                <a:cs typeface="Lato Medium" panose="020F0502020204030203" pitchFamily="34" charset="0"/>
              </a:rPr>
            </a:br>
            <a:endParaRPr lang="en-GB" dirty="0"/>
          </a:p>
        </p:txBody>
      </p:sp>
      <p:sp>
        <p:nvSpPr>
          <p:cNvPr id="43" name="TextBox 42">
            <a:extLst>
              <a:ext uri="{FF2B5EF4-FFF2-40B4-BE49-F238E27FC236}">
                <a16:creationId xmlns:a16="http://schemas.microsoft.com/office/drawing/2014/main" xmlns="" id="{BF404D74-5630-4E4E-98DB-5A2FCBDB860C}"/>
              </a:ext>
            </a:extLst>
          </p:cNvPr>
          <p:cNvSpPr txBox="1"/>
          <p:nvPr/>
        </p:nvSpPr>
        <p:spPr>
          <a:xfrm>
            <a:off x="407247" y="6351171"/>
            <a:ext cx="4411508" cy="1107996"/>
          </a:xfrm>
          <a:prstGeom prst="rect">
            <a:avLst/>
          </a:prstGeom>
          <a:noFill/>
        </p:spPr>
        <p:txBody>
          <a:bodyPr wrap="square" rtlCol="0">
            <a:spAutoFit/>
          </a:bodyPr>
          <a:lstStyle/>
          <a:p>
            <a:pPr algn="r"/>
            <a:r>
              <a:rPr lang="en-GB" sz="1600" dirty="0">
                <a:latin typeface="Lato Medium" panose="020F0502020204030203" pitchFamily="34" charset="0"/>
                <a:ea typeface="Lato Medium" panose="020F0502020204030203" pitchFamily="34" charset="0"/>
                <a:cs typeface="Lato Medium" panose="020F0502020204030203" pitchFamily="34" charset="0"/>
              </a:rPr>
              <a:t>Sometimes in exams I break out in a cold sweat and start breathing really fast. I’m starting to panic it will happen again this time. – Jas </a:t>
            </a:r>
            <a:br>
              <a:rPr lang="en-GB" sz="1600" dirty="0">
                <a:latin typeface="Lato Medium" panose="020F0502020204030203" pitchFamily="34" charset="0"/>
                <a:ea typeface="Lato Medium" panose="020F0502020204030203" pitchFamily="34" charset="0"/>
                <a:cs typeface="Lato Medium" panose="020F0502020204030203" pitchFamily="34" charset="0"/>
              </a:rPr>
            </a:br>
            <a:endParaRPr lang="en-GB" dirty="0"/>
          </a:p>
        </p:txBody>
      </p:sp>
      <p:sp>
        <p:nvSpPr>
          <p:cNvPr id="44" name="TextBox 43">
            <a:extLst>
              <a:ext uri="{FF2B5EF4-FFF2-40B4-BE49-F238E27FC236}">
                <a16:creationId xmlns:a16="http://schemas.microsoft.com/office/drawing/2014/main" xmlns="" id="{D09DCA12-7F03-4039-BF4B-FFE958944FA9}"/>
              </a:ext>
            </a:extLst>
          </p:cNvPr>
          <p:cNvSpPr txBox="1"/>
          <p:nvPr/>
        </p:nvSpPr>
        <p:spPr>
          <a:xfrm>
            <a:off x="5708020" y="3335947"/>
            <a:ext cx="4621096" cy="1600438"/>
          </a:xfrm>
          <a:prstGeom prst="rect">
            <a:avLst/>
          </a:prstGeom>
          <a:noFill/>
        </p:spPr>
        <p:txBody>
          <a:bodyPr wrap="square" rtlCol="0">
            <a:spAutoFit/>
          </a:bodyPr>
          <a:lstStyle/>
          <a:p>
            <a:r>
              <a:rPr lang="en-GB" sz="1600" dirty="0">
                <a:latin typeface="Lato Medium" panose="020F0502020204030203" pitchFamily="34" charset="0"/>
                <a:ea typeface="Lato Medium" panose="020F0502020204030203" pitchFamily="34" charset="0"/>
                <a:cs typeface="Lato Medium" panose="020F0502020204030203" pitchFamily="34" charset="0"/>
              </a:rPr>
              <a:t>I get a headache nearly every day. I keep thinking about what my parents will say if I don’t get the right grades. They’ll be so upset and  disappointed. I’m finding it hard to focus and actually revise. – </a:t>
            </a:r>
            <a:r>
              <a:rPr lang="en-GB" sz="1600" dirty="0" err="1">
                <a:latin typeface="Lato Medium" panose="020F0502020204030203" pitchFamily="34" charset="0"/>
                <a:ea typeface="Lato Medium" panose="020F0502020204030203" pitchFamily="34" charset="0"/>
                <a:cs typeface="Lato Medium" panose="020F0502020204030203" pitchFamily="34" charset="0"/>
              </a:rPr>
              <a:t>Nav</a:t>
            </a:r>
            <a:r>
              <a:rPr lang="en-GB" sz="1600" dirty="0">
                <a:latin typeface="Lato Medium" panose="020F0502020204030203" pitchFamily="34" charset="0"/>
                <a:ea typeface="Lato Medium" panose="020F0502020204030203" pitchFamily="34" charset="0"/>
                <a:cs typeface="Lato Medium" panose="020F0502020204030203" pitchFamily="34" charset="0"/>
              </a:rPr>
              <a:t> </a:t>
            </a:r>
            <a:br>
              <a:rPr lang="en-GB" sz="1600" dirty="0">
                <a:latin typeface="Lato Medium" panose="020F0502020204030203" pitchFamily="34" charset="0"/>
                <a:ea typeface="Lato Medium" panose="020F0502020204030203" pitchFamily="34" charset="0"/>
                <a:cs typeface="Lato Medium" panose="020F0502020204030203" pitchFamily="34" charset="0"/>
              </a:rPr>
            </a:br>
            <a:endParaRPr lang="en-GB" dirty="0"/>
          </a:p>
        </p:txBody>
      </p:sp>
      <p:sp>
        <p:nvSpPr>
          <p:cNvPr id="45" name="TextBox 44">
            <a:extLst>
              <a:ext uri="{FF2B5EF4-FFF2-40B4-BE49-F238E27FC236}">
                <a16:creationId xmlns:a16="http://schemas.microsoft.com/office/drawing/2014/main" xmlns="" id="{3030BF16-731E-483E-9006-27825069100A}"/>
              </a:ext>
            </a:extLst>
          </p:cNvPr>
          <p:cNvSpPr txBox="1"/>
          <p:nvPr/>
        </p:nvSpPr>
        <p:spPr>
          <a:xfrm>
            <a:off x="5791901" y="5095390"/>
            <a:ext cx="3709490" cy="1107996"/>
          </a:xfrm>
          <a:prstGeom prst="rect">
            <a:avLst/>
          </a:prstGeom>
          <a:noFill/>
        </p:spPr>
        <p:txBody>
          <a:bodyPr wrap="square" rtlCol="0">
            <a:spAutoFit/>
          </a:bodyPr>
          <a:lstStyle/>
          <a:p>
            <a:pPr algn="r"/>
            <a:r>
              <a:rPr lang="en-GB" sz="1600" dirty="0">
                <a:latin typeface="Lato Medium" panose="020F0502020204030203" pitchFamily="34" charset="0"/>
                <a:ea typeface="Lato Medium" panose="020F0502020204030203" pitchFamily="34" charset="0"/>
                <a:cs typeface="Lato Medium" panose="020F0502020204030203" pitchFamily="34" charset="0"/>
              </a:rPr>
              <a:t>How do I make sure to leave enough time to answer all the questions in the exam? – Harry </a:t>
            </a:r>
            <a:br>
              <a:rPr lang="en-GB" sz="1600" dirty="0">
                <a:latin typeface="Lato Medium" panose="020F0502020204030203" pitchFamily="34" charset="0"/>
                <a:ea typeface="Lato Medium" panose="020F0502020204030203" pitchFamily="34" charset="0"/>
                <a:cs typeface="Lato Medium" panose="020F0502020204030203" pitchFamily="34" charset="0"/>
              </a:rPr>
            </a:br>
            <a:endParaRPr lang="en-GB" dirty="0"/>
          </a:p>
        </p:txBody>
      </p:sp>
      <p:sp>
        <p:nvSpPr>
          <p:cNvPr id="46" name="TextBox 45">
            <a:extLst>
              <a:ext uri="{FF2B5EF4-FFF2-40B4-BE49-F238E27FC236}">
                <a16:creationId xmlns:a16="http://schemas.microsoft.com/office/drawing/2014/main" xmlns="" id="{A103D20D-3436-4056-90E2-E656F7AE4085}"/>
              </a:ext>
            </a:extLst>
          </p:cNvPr>
          <p:cNvSpPr txBox="1"/>
          <p:nvPr/>
        </p:nvSpPr>
        <p:spPr>
          <a:xfrm>
            <a:off x="5715833" y="6345661"/>
            <a:ext cx="4565938" cy="830997"/>
          </a:xfrm>
          <a:prstGeom prst="rect">
            <a:avLst/>
          </a:prstGeom>
          <a:noFill/>
        </p:spPr>
        <p:txBody>
          <a:bodyPr wrap="square" rtlCol="0">
            <a:spAutoFit/>
          </a:bodyPr>
          <a:lstStyle/>
          <a:p>
            <a:r>
              <a:rPr lang="en-GB" sz="1600" dirty="0">
                <a:latin typeface="Lato Medium" panose="020F0502020204030203" pitchFamily="34" charset="0"/>
                <a:ea typeface="Lato Medium" panose="020F0502020204030203" pitchFamily="34" charset="0"/>
                <a:cs typeface="Lato Medium" panose="020F0502020204030203" pitchFamily="34" charset="0"/>
              </a:rPr>
              <a:t>I’m struggling to manage my time and fit all my revision in. It feels like there’s far too much to do. I keep forgetting to eat lunch. – Millie </a:t>
            </a:r>
            <a:endParaRPr lang="en-GB" dirty="0"/>
          </a:p>
        </p:txBody>
      </p:sp>
      <p:sp>
        <p:nvSpPr>
          <p:cNvPr id="6" name="Isosceles Triangle 5">
            <a:extLst>
              <a:ext uri="{FF2B5EF4-FFF2-40B4-BE49-F238E27FC236}">
                <a16:creationId xmlns:a16="http://schemas.microsoft.com/office/drawing/2014/main" xmlns="" id="{E1959263-3DB3-4EC5-AC82-BBC7D175B3CB}"/>
              </a:ext>
            </a:extLst>
          </p:cNvPr>
          <p:cNvSpPr/>
          <p:nvPr/>
        </p:nvSpPr>
        <p:spPr>
          <a:xfrm rot="14890027">
            <a:off x="416934" y="2552210"/>
            <a:ext cx="354330" cy="434340"/>
          </a:xfrm>
          <a:prstGeom prst="triangle">
            <a:avLst/>
          </a:prstGeom>
          <a:solidFill>
            <a:srgbClr val="FFFF66"/>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7" name="Isosceles Triangle 46">
            <a:extLst>
              <a:ext uri="{FF2B5EF4-FFF2-40B4-BE49-F238E27FC236}">
                <a16:creationId xmlns:a16="http://schemas.microsoft.com/office/drawing/2014/main" xmlns="" id="{D9B99E84-3D2F-4754-A4E0-DF88CE59AADF}"/>
              </a:ext>
            </a:extLst>
          </p:cNvPr>
          <p:cNvSpPr/>
          <p:nvPr/>
        </p:nvSpPr>
        <p:spPr>
          <a:xfrm rot="4080067">
            <a:off x="9591948" y="2153341"/>
            <a:ext cx="354330" cy="434340"/>
          </a:xfrm>
          <a:prstGeom prst="triangle">
            <a:avLst/>
          </a:prstGeom>
          <a:solidFill>
            <a:schemeClr val="accent6">
              <a:lumMod val="40000"/>
              <a:lumOff val="6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8" name="Isosceles Triangle 47">
            <a:extLst>
              <a:ext uri="{FF2B5EF4-FFF2-40B4-BE49-F238E27FC236}">
                <a16:creationId xmlns:a16="http://schemas.microsoft.com/office/drawing/2014/main" xmlns="" id="{1BE3D82C-4257-4CE0-B121-6DC7D0A16354}"/>
              </a:ext>
            </a:extLst>
          </p:cNvPr>
          <p:cNvSpPr/>
          <p:nvPr/>
        </p:nvSpPr>
        <p:spPr>
          <a:xfrm rot="3188308">
            <a:off x="4642867" y="3514525"/>
            <a:ext cx="354330" cy="434340"/>
          </a:xfrm>
          <a:prstGeom prst="triangle">
            <a:avLst>
              <a:gd name="adj" fmla="val 93420"/>
            </a:avLst>
          </a:prstGeom>
          <a:solidFill>
            <a:schemeClr val="accent6">
              <a:lumMod val="40000"/>
              <a:lumOff val="6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9" name="Isosceles Triangle 48">
            <a:extLst>
              <a:ext uri="{FF2B5EF4-FFF2-40B4-BE49-F238E27FC236}">
                <a16:creationId xmlns:a16="http://schemas.microsoft.com/office/drawing/2014/main" xmlns="" id="{F2BCD459-1414-490C-8327-43C6AFBCAA68}"/>
              </a:ext>
            </a:extLst>
          </p:cNvPr>
          <p:cNvSpPr/>
          <p:nvPr/>
        </p:nvSpPr>
        <p:spPr>
          <a:xfrm rot="15020248">
            <a:off x="5314382" y="4146544"/>
            <a:ext cx="354330" cy="434340"/>
          </a:xfrm>
          <a:prstGeom prst="triangle">
            <a:avLst/>
          </a:prstGeom>
          <a:solidFill>
            <a:srgbClr val="FFFF66"/>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0" name="Isosceles Triangle 49">
            <a:extLst>
              <a:ext uri="{FF2B5EF4-FFF2-40B4-BE49-F238E27FC236}">
                <a16:creationId xmlns:a16="http://schemas.microsoft.com/office/drawing/2014/main" xmlns="" id="{BEA349C7-2223-4AD4-B835-2759D4B2276E}"/>
              </a:ext>
            </a:extLst>
          </p:cNvPr>
          <p:cNvSpPr/>
          <p:nvPr/>
        </p:nvSpPr>
        <p:spPr>
          <a:xfrm rot="3606921">
            <a:off x="9658849" y="5112348"/>
            <a:ext cx="354330" cy="434340"/>
          </a:xfrm>
          <a:prstGeom prst="triangle">
            <a:avLst/>
          </a:prstGeom>
          <a:solidFill>
            <a:schemeClr val="accent6">
              <a:lumMod val="40000"/>
              <a:lumOff val="6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1" name="Isosceles Triangle 50">
            <a:extLst>
              <a:ext uri="{FF2B5EF4-FFF2-40B4-BE49-F238E27FC236}">
                <a16:creationId xmlns:a16="http://schemas.microsoft.com/office/drawing/2014/main" xmlns="" id="{DE8F06EC-912C-4573-9E09-A91E5E5B703E}"/>
              </a:ext>
            </a:extLst>
          </p:cNvPr>
          <p:cNvSpPr/>
          <p:nvPr/>
        </p:nvSpPr>
        <p:spPr>
          <a:xfrm rot="15020248">
            <a:off x="5271927" y="6729015"/>
            <a:ext cx="354330" cy="434340"/>
          </a:xfrm>
          <a:prstGeom prst="triangle">
            <a:avLst/>
          </a:prstGeom>
          <a:solidFill>
            <a:srgbClr val="FFFF66"/>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2" name="Isosceles Triangle 51">
            <a:extLst>
              <a:ext uri="{FF2B5EF4-FFF2-40B4-BE49-F238E27FC236}">
                <a16:creationId xmlns:a16="http://schemas.microsoft.com/office/drawing/2014/main" xmlns="" id="{28F0D62D-C934-4870-AE79-0C8D7E9271DD}"/>
              </a:ext>
            </a:extLst>
          </p:cNvPr>
          <p:cNvSpPr/>
          <p:nvPr/>
        </p:nvSpPr>
        <p:spPr>
          <a:xfrm rot="3606921">
            <a:off x="4900331" y="6340944"/>
            <a:ext cx="354330" cy="434340"/>
          </a:xfrm>
          <a:prstGeom prst="triangle">
            <a:avLst/>
          </a:prstGeom>
          <a:solidFill>
            <a:schemeClr val="accent6">
              <a:lumMod val="40000"/>
              <a:lumOff val="6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3" name="Isosceles Triangle 52">
            <a:extLst>
              <a:ext uri="{FF2B5EF4-FFF2-40B4-BE49-F238E27FC236}">
                <a16:creationId xmlns:a16="http://schemas.microsoft.com/office/drawing/2014/main" xmlns="" id="{137C9B94-A110-4603-A0FA-D2EE4ED29477}"/>
              </a:ext>
            </a:extLst>
          </p:cNvPr>
          <p:cNvSpPr/>
          <p:nvPr/>
        </p:nvSpPr>
        <p:spPr>
          <a:xfrm rot="3606921">
            <a:off x="4623748" y="5021778"/>
            <a:ext cx="354330" cy="434340"/>
          </a:xfrm>
          <a:prstGeom prst="triangle">
            <a:avLst/>
          </a:prstGeom>
          <a:solidFill>
            <a:srgbClr val="FFFF66"/>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6" name="Rectangle 55">
            <a:extLst>
              <a:ext uri="{FF2B5EF4-FFF2-40B4-BE49-F238E27FC236}">
                <a16:creationId xmlns:a16="http://schemas.microsoft.com/office/drawing/2014/main" xmlns="" id="{6648BE25-6301-8148-8664-08DFEFE54775}"/>
              </a:ext>
            </a:extLst>
          </p:cNvPr>
          <p:cNvSpPr/>
          <p:nvPr/>
        </p:nvSpPr>
        <p:spPr>
          <a:xfrm>
            <a:off x="-1" y="0"/>
            <a:ext cx="10691813" cy="178067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b="1"/>
          </a:p>
        </p:txBody>
      </p:sp>
      <p:sp>
        <p:nvSpPr>
          <p:cNvPr id="57" name="TextBox 56">
            <a:extLst>
              <a:ext uri="{FF2B5EF4-FFF2-40B4-BE49-F238E27FC236}">
                <a16:creationId xmlns:a16="http://schemas.microsoft.com/office/drawing/2014/main" xmlns="" id="{0C7CE7C1-AE75-A542-B4FF-012E00478FEE}"/>
              </a:ext>
            </a:extLst>
          </p:cNvPr>
          <p:cNvSpPr txBox="1"/>
          <p:nvPr/>
        </p:nvSpPr>
        <p:spPr>
          <a:xfrm>
            <a:off x="0" y="957196"/>
            <a:ext cx="10691812" cy="769441"/>
          </a:xfrm>
          <a:prstGeom prst="rect">
            <a:avLst/>
          </a:prstGeom>
          <a:noFill/>
        </p:spPr>
        <p:txBody>
          <a:bodyPr wrap="square" rtlCol="0">
            <a:spAutoFit/>
          </a:bodyPr>
          <a:lstStyle/>
          <a:p>
            <a:pPr algn="ctr"/>
            <a:r>
              <a:rPr lang="en-GB" sz="4400" dirty="0">
                <a:solidFill>
                  <a:schemeClr val="bg1"/>
                </a:solidFill>
                <a:latin typeface="Lato Heavy" panose="020F0502020204030203" pitchFamily="34" charset="0"/>
                <a:ea typeface="Lato Heavy" panose="020F0502020204030203" pitchFamily="34" charset="0"/>
                <a:cs typeface="Lato Heavy" panose="020F0502020204030203" pitchFamily="34" charset="0"/>
              </a:rPr>
              <a:t>ADVICE FORUM</a:t>
            </a:r>
          </a:p>
        </p:txBody>
      </p:sp>
      <p:pic>
        <p:nvPicPr>
          <p:cNvPr id="59" name="Picture 58">
            <a:extLst>
              <a:ext uri="{FF2B5EF4-FFF2-40B4-BE49-F238E27FC236}">
                <a16:creationId xmlns:a16="http://schemas.microsoft.com/office/drawing/2014/main" xmlns="" id="{5338BECF-DD3F-CD47-87DE-355381BC6D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7680" y="447569"/>
            <a:ext cx="1007838" cy="1002079"/>
          </a:xfrm>
          <a:prstGeom prst="rect">
            <a:avLst/>
          </a:prstGeom>
        </p:spPr>
      </p:pic>
      <p:sp>
        <p:nvSpPr>
          <p:cNvPr id="60" name="TextBox 59">
            <a:extLst>
              <a:ext uri="{FF2B5EF4-FFF2-40B4-BE49-F238E27FC236}">
                <a16:creationId xmlns:a16="http://schemas.microsoft.com/office/drawing/2014/main" xmlns="" id="{C2598706-BF91-DC41-9CCC-E0FC59302B01}"/>
              </a:ext>
            </a:extLst>
          </p:cNvPr>
          <p:cNvSpPr txBox="1"/>
          <p:nvPr/>
        </p:nvSpPr>
        <p:spPr>
          <a:xfrm>
            <a:off x="-3" y="69685"/>
            <a:ext cx="10691815" cy="1015663"/>
          </a:xfrm>
          <a:prstGeom prst="rect">
            <a:avLst/>
          </a:prstGeom>
          <a:noFill/>
        </p:spPr>
        <p:txBody>
          <a:bodyPr wrap="square" rtlCol="0">
            <a:spAutoFit/>
          </a:bodyPr>
          <a:lstStyle/>
          <a:p>
            <a:pPr algn="ctr"/>
            <a:r>
              <a:rPr lang="en-GB" sz="6000" dirty="0">
                <a:solidFill>
                  <a:srgbClr val="AA01FF"/>
                </a:solidFill>
                <a:latin typeface="Lato Black" panose="020F0502020204030203" pitchFamily="34" charset="0"/>
                <a:ea typeface="Lato Black" panose="020F0502020204030203" pitchFamily="34" charset="0"/>
                <a:cs typeface="Lato Black" panose="020F0502020204030203" pitchFamily="34" charset="0"/>
              </a:rPr>
              <a:t>EXAM STRESS</a:t>
            </a:r>
          </a:p>
        </p:txBody>
      </p:sp>
    </p:spTree>
    <p:extLst>
      <p:ext uri="{BB962C8B-B14F-4D97-AF65-F5344CB8AC3E}">
        <p14:creationId xmlns:p14="http://schemas.microsoft.com/office/powerpoint/2010/main" val="3597185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xmlns="" id="{3C5D100F-904B-EE43-BE6C-1E6AD0889000}"/>
              </a:ext>
            </a:extLst>
          </p:cNvPr>
          <p:cNvSpPr/>
          <p:nvPr/>
        </p:nvSpPr>
        <p:spPr>
          <a:xfrm>
            <a:off x="-1" y="0"/>
            <a:ext cx="10691813" cy="178067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b="1"/>
          </a:p>
        </p:txBody>
      </p:sp>
      <p:sp>
        <p:nvSpPr>
          <p:cNvPr id="27" name="TextBox 26">
            <a:extLst>
              <a:ext uri="{FF2B5EF4-FFF2-40B4-BE49-F238E27FC236}">
                <a16:creationId xmlns:a16="http://schemas.microsoft.com/office/drawing/2014/main" xmlns="" id="{EA50FC76-324D-4745-A405-4D4524A377AA}"/>
              </a:ext>
            </a:extLst>
          </p:cNvPr>
          <p:cNvSpPr txBox="1"/>
          <p:nvPr/>
        </p:nvSpPr>
        <p:spPr>
          <a:xfrm>
            <a:off x="-2" y="957196"/>
            <a:ext cx="10691815" cy="769441"/>
          </a:xfrm>
          <a:prstGeom prst="rect">
            <a:avLst/>
          </a:prstGeom>
          <a:noFill/>
        </p:spPr>
        <p:txBody>
          <a:bodyPr wrap="square" rtlCol="0">
            <a:spAutoFit/>
          </a:bodyPr>
          <a:lstStyle/>
          <a:p>
            <a:pPr algn="ctr"/>
            <a:r>
              <a:rPr lang="en-GB" sz="4400" dirty="0">
                <a:solidFill>
                  <a:schemeClr val="bg1"/>
                </a:solidFill>
                <a:latin typeface="Lato Heavy" panose="020F0502020204030203" pitchFamily="34" charset="0"/>
                <a:ea typeface="Lato Heavy" panose="020F0502020204030203" pitchFamily="34" charset="0"/>
                <a:cs typeface="Lato Heavy" panose="020F0502020204030203" pitchFamily="34" charset="0"/>
              </a:rPr>
              <a:t>PLENARY: I CAN</a:t>
            </a:r>
          </a:p>
        </p:txBody>
      </p:sp>
      <p:sp>
        <p:nvSpPr>
          <p:cNvPr id="28" name="TextBox 27">
            <a:extLst>
              <a:ext uri="{FF2B5EF4-FFF2-40B4-BE49-F238E27FC236}">
                <a16:creationId xmlns:a16="http://schemas.microsoft.com/office/drawing/2014/main" xmlns="" id="{C49480E4-6EB3-FA48-89FD-D2E812273A51}"/>
              </a:ext>
            </a:extLst>
          </p:cNvPr>
          <p:cNvSpPr txBox="1"/>
          <p:nvPr/>
        </p:nvSpPr>
        <p:spPr>
          <a:xfrm>
            <a:off x="-1" y="69685"/>
            <a:ext cx="10691813" cy="1015663"/>
          </a:xfrm>
          <a:prstGeom prst="rect">
            <a:avLst/>
          </a:prstGeom>
          <a:noFill/>
        </p:spPr>
        <p:txBody>
          <a:bodyPr wrap="square" rtlCol="0">
            <a:spAutoFit/>
          </a:bodyPr>
          <a:lstStyle/>
          <a:p>
            <a:pPr algn="ctr"/>
            <a:r>
              <a:rPr lang="en-GB" sz="6000" dirty="0">
                <a:solidFill>
                  <a:srgbClr val="AA01FF"/>
                </a:solidFill>
                <a:latin typeface="Lato Black" panose="020F0502020204030203" pitchFamily="34" charset="0"/>
                <a:ea typeface="Lato Black" panose="020F0502020204030203" pitchFamily="34" charset="0"/>
                <a:cs typeface="Lato Black" panose="020F0502020204030203" pitchFamily="34" charset="0"/>
              </a:rPr>
              <a:t>EXAM STRESS</a:t>
            </a:r>
          </a:p>
        </p:txBody>
      </p:sp>
      <p:pic>
        <p:nvPicPr>
          <p:cNvPr id="30" name="Picture 29">
            <a:extLst>
              <a:ext uri="{FF2B5EF4-FFF2-40B4-BE49-F238E27FC236}">
                <a16:creationId xmlns:a16="http://schemas.microsoft.com/office/drawing/2014/main" xmlns="" id="{4B9BD3CC-FE3E-6F49-94B4-FFD8418878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7680" y="447569"/>
            <a:ext cx="1007838" cy="1002079"/>
          </a:xfrm>
          <a:prstGeom prst="rect">
            <a:avLst/>
          </a:prstGeom>
        </p:spPr>
      </p:pic>
      <p:pic>
        <p:nvPicPr>
          <p:cNvPr id="33" name="Picture 32">
            <a:extLst>
              <a:ext uri="{FF2B5EF4-FFF2-40B4-BE49-F238E27FC236}">
                <a16:creationId xmlns:a16="http://schemas.microsoft.com/office/drawing/2014/main" xmlns="" id="{FCF68607-E5D5-9F41-80DD-C14C8319D6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719" y="2217730"/>
            <a:ext cx="4383384" cy="3287538"/>
          </a:xfrm>
          <a:prstGeom prst="rect">
            <a:avLst/>
          </a:prstGeom>
        </p:spPr>
      </p:pic>
      <p:sp>
        <p:nvSpPr>
          <p:cNvPr id="34" name="TextBox 33">
            <a:extLst>
              <a:ext uri="{FF2B5EF4-FFF2-40B4-BE49-F238E27FC236}">
                <a16:creationId xmlns:a16="http://schemas.microsoft.com/office/drawing/2014/main" xmlns="" id="{8EB8E62E-4F30-1243-8F34-2D477330A350}"/>
              </a:ext>
            </a:extLst>
          </p:cNvPr>
          <p:cNvSpPr txBox="1"/>
          <p:nvPr/>
        </p:nvSpPr>
        <p:spPr>
          <a:xfrm>
            <a:off x="5114198" y="2155673"/>
            <a:ext cx="5234487" cy="5375831"/>
          </a:xfrm>
          <a:prstGeom prst="rect">
            <a:avLst/>
          </a:prstGeom>
          <a:noFill/>
        </p:spPr>
        <p:txBody>
          <a:bodyPr wrap="square" rtlCol="0">
            <a:spAutoFit/>
          </a:bodyPr>
          <a:lstStyle/>
          <a:p>
            <a:pPr marL="342900" indent="-342900">
              <a:lnSpc>
                <a:spcPts val="2800"/>
              </a:lnSpc>
              <a:buFont typeface="Arial" panose="020B0604020202020204" pitchFamily="34" charset="0"/>
              <a:buChar char="•"/>
            </a:pPr>
            <a:r>
              <a:rPr lang="en-GB" sz="2400" dirty="0">
                <a:latin typeface="Lato Medium" panose="020F0502020204030203" pitchFamily="34" charset="0"/>
                <a:ea typeface="Lato Medium" panose="020F0502020204030203" pitchFamily="34" charset="0"/>
                <a:cs typeface="Lato Medium" panose="020F0502020204030203" pitchFamily="34" charset="0"/>
              </a:rPr>
              <a:t>If someone I know is stressing about planning their revision, I can... </a:t>
            </a:r>
          </a:p>
          <a:p>
            <a:pPr marL="180000" indent="-342900">
              <a:lnSpc>
                <a:spcPts val="2000"/>
              </a:lnSpc>
              <a:buFont typeface="Arial" panose="020B0604020202020204" pitchFamily="34" charset="0"/>
              <a:buChar char="•"/>
            </a:pPr>
            <a:endParaRPr lang="en-GB" sz="2400" dirty="0">
              <a:latin typeface="Lato Medium" panose="020F0502020204030203" pitchFamily="34" charset="0"/>
              <a:ea typeface="Lato Medium" panose="020F0502020204030203" pitchFamily="34" charset="0"/>
              <a:cs typeface="Lato Medium" panose="020F0502020204030203" pitchFamily="34" charset="0"/>
            </a:endParaRPr>
          </a:p>
          <a:p>
            <a:pPr marL="342900" indent="-342900">
              <a:lnSpc>
                <a:spcPts val="2800"/>
              </a:lnSpc>
              <a:buFont typeface="Arial" panose="020B0604020202020204" pitchFamily="34" charset="0"/>
              <a:buChar char="•"/>
            </a:pPr>
            <a:r>
              <a:rPr lang="en-GB" sz="2400" dirty="0">
                <a:latin typeface="Lato Medium" panose="020F0502020204030203" pitchFamily="34" charset="0"/>
                <a:ea typeface="Lato Medium" panose="020F0502020204030203" pitchFamily="34" charset="0"/>
                <a:cs typeface="Lato Medium" panose="020F0502020204030203" pitchFamily="34" charset="0"/>
              </a:rPr>
              <a:t>If I see someone who needs to take a break from revising and relax, I can... </a:t>
            </a:r>
          </a:p>
          <a:p>
            <a:pPr>
              <a:lnSpc>
                <a:spcPts val="2000"/>
              </a:lnSpc>
            </a:pPr>
            <a:endParaRPr lang="en-GB" sz="2400" dirty="0">
              <a:latin typeface="Lato Medium" panose="020F0502020204030203" pitchFamily="34" charset="0"/>
              <a:ea typeface="Lato Medium" panose="020F0502020204030203" pitchFamily="34" charset="0"/>
              <a:cs typeface="Lato Medium" panose="020F0502020204030203" pitchFamily="34" charset="0"/>
            </a:endParaRPr>
          </a:p>
          <a:p>
            <a:pPr marL="342900" indent="-342900">
              <a:lnSpc>
                <a:spcPts val="2800"/>
              </a:lnSpc>
              <a:buFont typeface="Arial" panose="020B0604020202020204" pitchFamily="34" charset="0"/>
              <a:buChar char="•"/>
            </a:pPr>
            <a:r>
              <a:rPr lang="en-GB" sz="2400" dirty="0">
                <a:latin typeface="Lato Medium" panose="020F0502020204030203" pitchFamily="34" charset="0"/>
                <a:ea typeface="Lato Medium" panose="020F0502020204030203" pitchFamily="34" charset="0"/>
                <a:cs typeface="Lato Medium" panose="020F0502020204030203" pitchFamily="34" charset="0"/>
              </a:rPr>
              <a:t>When someone I know needs to get help with their revision planning, I can... </a:t>
            </a:r>
          </a:p>
          <a:p>
            <a:pPr marL="342900" indent="-342900">
              <a:lnSpc>
                <a:spcPts val="2000"/>
              </a:lnSpc>
              <a:buFont typeface="Arial" panose="020B0604020202020204" pitchFamily="34" charset="0"/>
              <a:buChar char="•"/>
            </a:pPr>
            <a:endParaRPr lang="en-GB" sz="2400" dirty="0">
              <a:latin typeface="Lato Medium" panose="020F0502020204030203" pitchFamily="34" charset="0"/>
              <a:ea typeface="Lato Medium" panose="020F0502020204030203" pitchFamily="34" charset="0"/>
              <a:cs typeface="Lato Medium" panose="020F0502020204030203" pitchFamily="34" charset="0"/>
            </a:endParaRPr>
          </a:p>
          <a:p>
            <a:pPr marL="342900" indent="-342900">
              <a:lnSpc>
                <a:spcPts val="2800"/>
              </a:lnSpc>
              <a:buFont typeface="Arial" panose="020B0604020202020204" pitchFamily="34" charset="0"/>
              <a:buChar char="•"/>
            </a:pPr>
            <a:r>
              <a:rPr lang="en-GB" sz="2400" dirty="0">
                <a:latin typeface="Lato Medium" panose="020F0502020204030203" pitchFamily="34" charset="0"/>
                <a:ea typeface="Lato Medium" panose="020F0502020204030203" pitchFamily="34" charset="0"/>
                <a:cs typeface="Lato Medium" panose="020F0502020204030203" pitchFamily="34" charset="0"/>
              </a:rPr>
              <a:t>If my friend gets stressed in the middle of an exam, I would advise them to... </a:t>
            </a:r>
          </a:p>
        </p:txBody>
      </p:sp>
    </p:spTree>
    <p:extLst>
      <p:ext uri="{BB962C8B-B14F-4D97-AF65-F5344CB8AC3E}">
        <p14:creationId xmlns:p14="http://schemas.microsoft.com/office/powerpoint/2010/main" val="2959698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87CB0794-814B-2E40-A2BE-AD5CB349A730}"/>
              </a:ext>
            </a:extLst>
          </p:cNvPr>
          <p:cNvSpPr/>
          <p:nvPr/>
        </p:nvSpPr>
        <p:spPr>
          <a:xfrm>
            <a:off x="-1" y="0"/>
            <a:ext cx="10691813" cy="178067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b="1"/>
          </a:p>
        </p:txBody>
      </p:sp>
      <p:sp>
        <p:nvSpPr>
          <p:cNvPr id="18" name="TextBox 17">
            <a:extLst>
              <a:ext uri="{FF2B5EF4-FFF2-40B4-BE49-F238E27FC236}">
                <a16:creationId xmlns:a16="http://schemas.microsoft.com/office/drawing/2014/main" xmlns="" id="{45E56B17-6676-C940-9F11-3C5A1E345EF3}"/>
              </a:ext>
            </a:extLst>
          </p:cNvPr>
          <p:cNvSpPr txBox="1"/>
          <p:nvPr/>
        </p:nvSpPr>
        <p:spPr>
          <a:xfrm>
            <a:off x="-2" y="957196"/>
            <a:ext cx="10691815" cy="769441"/>
          </a:xfrm>
          <a:prstGeom prst="rect">
            <a:avLst/>
          </a:prstGeom>
          <a:noFill/>
        </p:spPr>
        <p:txBody>
          <a:bodyPr wrap="square" rtlCol="0">
            <a:spAutoFit/>
          </a:bodyPr>
          <a:lstStyle/>
          <a:p>
            <a:pPr algn="ctr"/>
            <a:r>
              <a:rPr lang="en-GB" sz="4400" dirty="0">
                <a:solidFill>
                  <a:schemeClr val="bg1"/>
                </a:solidFill>
                <a:latin typeface="Lato Heavy" panose="020F0502020204030203" pitchFamily="34" charset="0"/>
                <a:ea typeface="Lato Heavy" panose="020F0502020204030203" pitchFamily="34" charset="0"/>
                <a:cs typeface="Lato Heavy" panose="020F0502020204030203" pitchFamily="34" charset="0"/>
              </a:rPr>
              <a:t>PLENARY: I CAN</a:t>
            </a:r>
          </a:p>
        </p:txBody>
      </p:sp>
      <p:sp>
        <p:nvSpPr>
          <p:cNvPr id="19" name="TextBox 18">
            <a:extLst>
              <a:ext uri="{FF2B5EF4-FFF2-40B4-BE49-F238E27FC236}">
                <a16:creationId xmlns:a16="http://schemas.microsoft.com/office/drawing/2014/main" xmlns="" id="{2CA4FB37-B7B2-4140-A9D2-125F8CB48B80}"/>
              </a:ext>
            </a:extLst>
          </p:cNvPr>
          <p:cNvSpPr txBox="1"/>
          <p:nvPr/>
        </p:nvSpPr>
        <p:spPr>
          <a:xfrm>
            <a:off x="-1" y="69685"/>
            <a:ext cx="10691813" cy="1015663"/>
          </a:xfrm>
          <a:prstGeom prst="rect">
            <a:avLst/>
          </a:prstGeom>
          <a:noFill/>
        </p:spPr>
        <p:txBody>
          <a:bodyPr wrap="square" rtlCol="0">
            <a:spAutoFit/>
          </a:bodyPr>
          <a:lstStyle/>
          <a:p>
            <a:pPr algn="ctr"/>
            <a:r>
              <a:rPr lang="en-GB" sz="6000" dirty="0">
                <a:solidFill>
                  <a:srgbClr val="AA01FF"/>
                </a:solidFill>
                <a:latin typeface="Lato Black" panose="020F0502020204030203" pitchFamily="34" charset="0"/>
                <a:ea typeface="Lato Black" panose="020F0502020204030203" pitchFamily="34" charset="0"/>
                <a:cs typeface="Lato Black" panose="020F0502020204030203" pitchFamily="34" charset="0"/>
              </a:rPr>
              <a:t>EXAM STRESS</a:t>
            </a:r>
          </a:p>
        </p:txBody>
      </p:sp>
      <p:pic>
        <p:nvPicPr>
          <p:cNvPr id="20" name="Picture 19">
            <a:extLst>
              <a:ext uri="{FF2B5EF4-FFF2-40B4-BE49-F238E27FC236}">
                <a16:creationId xmlns:a16="http://schemas.microsoft.com/office/drawing/2014/main" xmlns="" id="{74090421-45DD-904D-B3AB-9509A80CC3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7680" y="447569"/>
            <a:ext cx="1007838" cy="1002079"/>
          </a:xfrm>
          <a:prstGeom prst="rect">
            <a:avLst/>
          </a:prstGeom>
        </p:spPr>
      </p:pic>
      <p:pic>
        <p:nvPicPr>
          <p:cNvPr id="22" name="Picture 21">
            <a:extLst>
              <a:ext uri="{FF2B5EF4-FFF2-40B4-BE49-F238E27FC236}">
                <a16:creationId xmlns:a16="http://schemas.microsoft.com/office/drawing/2014/main" xmlns="" id="{6DD53D04-000B-7B4D-8589-D67F7621B6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719" y="2217730"/>
            <a:ext cx="4383384" cy="3287538"/>
          </a:xfrm>
          <a:prstGeom prst="rect">
            <a:avLst/>
          </a:prstGeom>
        </p:spPr>
      </p:pic>
      <p:sp>
        <p:nvSpPr>
          <p:cNvPr id="23" name="TextBox 22">
            <a:extLst>
              <a:ext uri="{FF2B5EF4-FFF2-40B4-BE49-F238E27FC236}">
                <a16:creationId xmlns:a16="http://schemas.microsoft.com/office/drawing/2014/main" xmlns="" id="{9A46EC08-EE74-B14F-A3CD-84DFDF83E65F}"/>
              </a:ext>
            </a:extLst>
          </p:cNvPr>
          <p:cNvSpPr txBox="1"/>
          <p:nvPr/>
        </p:nvSpPr>
        <p:spPr>
          <a:xfrm>
            <a:off x="5114198" y="2155673"/>
            <a:ext cx="5234487" cy="3295261"/>
          </a:xfrm>
          <a:prstGeom prst="rect">
            <a:avLst/>
          </a:prstGeom>
          <a:noFill/>
        </p:spPr>
        <p:txBody>
          <a:bodyPr wrap="square" rtlCol="0">
            <a:spAutoFit/>
          </a:bodyPr>
          <a:lstStyle/>
          <a:p>
            <a:pPr>
              <a:lnSpc>
                <a:spcPct val="110000"/>
              </a:lnSpc>
            </a:pPr>
            <a:r>
              <a:rPr lang="en-GB" sz="2400" dirty="0">
                <a:latin typeface="Lato Medium" panose="020F0502020204030203" pitchFamily="34" charset="0"/>
                <a:ea typeface="Lato Medium" panose="020F0502020204030203" pitchFamily="34" charset="0"/>
                <a:cs typeface="Lato Medium" panose="020F0502020204030203" pitchFamily="34" charset="0"/>
              </a:rPr>
              <a:t>If you, or anyone you know needs support in this area, speak to a trusted adult, a teacher, form tutor or head of year. </a:t>
            </a:r>
          </a:p>
          <a:p>
            <a:pPr>
              <a:lnSpc>
                <a:spcPct val="110000"/>
              </a:lnSpc>
            </a:pPr>
            <a:endParaRPr lang="en-GB" sz="2400" dirty="0">
              <a:latin typeface="Lato Medium" panose="020F0502020204030203" pitchFamily="34" charset="0"/>
              <a:ea typeface="Lato Medium" panose="020F0502020204030203" pitchFamily="34" charset="0"/>
              <a:cs typeface="Lato Medium" panose="020F0502020204030203" pitchFamily="34" charset="0"/>
            </a:endParaRPr>
          </a:p>
          <a:p>
            <a:pPr>
              <a:lnSpc>
                <a:spcPct val="110000"/>
              </a:lnSpc>
            </a:pPr>
            <a:r>
              <a:rPr lang="en-GB" sz="2400" dirty="0">
                <a:latin typeface="Lato Medium" panose="020F0502020204030203" pitchFamily="34" charset="0"/>
                <a:ea typeface="Lato Medium" panose="020F0502020204030203" pitchFamily="34" charset="0"/>
                <a:cs typeface="Lato Medium" panose="020F0502020204030203" pitchFamily="34" charset="0"/>
              </a:rPr>
              <a:t>You can also get support at the Every Mind Matters website.</a:t>
            </a:r>
            <a:endParaRPr lang="en-GB" sz="2400" dirty="0">
              <a:solidFill>
                <a:srgbClr val="0070C0"/>
              </a:solidFill>
            </a:endParaRPr>
          </a:p>
          <a:p>
            <a:pPr>
              <a:lnSpc>
                <a:spcPts val="2800"/>
              </a:lnSpc>
            </a:pPr>
            <a:endParaRPr lang="en-GB" sz="2400" dirty="0">
              <a:latin typeface="Lato Medium" panose="020F0502020204030203" pitchFamily="34" charset="0"/>
              <a:ea typeface="Lato Medium" panose="020F0502020204030203" pitchFamily="34" charset="0"/>
              <a:cs typeface="Lato Medium" panose="020F0502020204030203" pitchFamily="34" charset="0"/>
            </a:endParaRPr>
          </a:p>
        </p:txBody>
      </p:sp>
    </p:spTree>
    <p:extLst>
      <p:ext uri="{BB962C8B-B14F-4D97-AF65-F5344CB8AC3E}">
        <p14:creationId xmlns:p14="http://schemas.microsoft.com/office/powerpoint/2010/main" val="2040590770"/>
      </p:ext>
    </p:extLst>
  </p:cSld>
  <p:clrMapOvr>
    <a:masterClrMapping/>
  </p:clrMapOvr>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48A1FA"/>
      </a:accent6>
      <a:hlink>
        <a:srgbClr val="0070C0"/>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3423</TotalTime>
  <Words>1409</Words>
  <Application>Microsoft Office PowerPoint</Application>
  <PresentationFormat>Custom</PresentationFormat>
  <Paragraphs>131</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Lato Heavy</vt:lpstr>
      <vt:lpstr>Calibri Light</vt:lpstr>
      <vt:lpstr>Lato Black</vt:lpstr>
      <vt:lpstr>Lato Medium</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dc:creator>
  <cp:lastModifiedBy>Florence Ackland</cp:lastModifiedBy>
  <cp:revision>182</cp:revision>
  <dcterms:created xsi:type="dcterms:W3CDTF">2017-07-24T22:10:30Z</dcterms:created>
  <dcterms:modified xsi:type="dcterms:W3CDTF">2021-03-18T13:35:24Z</dcterms:modified>
</cp:coreProperties>
</file>